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95" r:id="rId2"/>
    <p:sldId id="294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96" r:id="rId13"/>
    <p:sldId id="270" r:id="rId14"/>
    <p:sldId id="297" r:id="rId15"/>
    <p:sldId id="273" r:id="rId16"/>
    <p:sldId id="259" r:id="rId17"/>
    <p:sldId id="256" r:id="rId18"/>
    <p:sldId id="258" r:id="rId19"/>
    <p:sldId id="271" r:id="rId20"/>
    <p:sldId id="272" r:id="rId21"/>
    <p:sldId id="274" r:id="rId22"/>
    <p:sldId id="277" r:id="rId23"/>
    <p:sldId id="278" r:id="rId24"/>
    <p:sldId id="279" r:id="rId25"/>
    <p:sldId id="281" r:id="rId26"/>
    <p:sldId id="285" r:id="rId27"/>
    <p:sldId id="284" r:id="rId28"/>
    <p:sldId id="287" r:id="rId29"/>
    <p:sldId id="288" r:id="rId30"/>
    <p:sldId id="289" r:id="rId31"/>
    <p:sldId id="292" r:id="rId32"/>
    <p:sldId id="293" r:id="rId33"/>
    <p:sldId id="291" r:id="rId34"/>
    <p:sldId id="290" r:id="rId3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52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1BF104-790A-4136-9E2C-5FA51031069E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80CA2-EC36-4759-8326-E8793DB596A8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80CA2-EC36-4759-8326-E8793DB596A8}" type="slidenum">
              <a:rPr lang="cs-CZ" smtClean="0"/>
              <a:pPr/>
              <a:t>24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r>
              <a:rPr lang="cs-CZ" dirty="0" smtClean="0"/>
              <a:t>2015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880CA2-EC36-4759-8326-E8793DB596A8}" type="slidenum">
              <a:rPr lang="cs-CZ" smtClean="0"/>
              <a:pPr/>
              <a:t>26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2481B-5154-415F-B752-558547769AA3}" type="datetimeFigureOut">
              <a:rPr lang="cs-CZ" smtClean="0"/>
              <a:pPr/>
              <a:t>3.5.2016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264769-77EF-4CD0-90DE-F7D7F2D423C4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rezentace_aplikace_Microsoft_Office_PowerPoint1.pptx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Hrudn%C3%ADk" TargetMode="External"/><Relationship Id="rId13" Type="http://schemas.openxmlformats.org/officeDocument/2006/relationships/hyperlink" Target="https://cs.wikipedia.org/wiki/Zub" TargetMode="External"/><Relationship Id="rId18" Type="http://schemas.openxmlformats.org/officeDocument/2006/relationships/hyperlink" Target="https://cs.wikipedia.org/wiki/Mo%C4%8D" TargetMode="External"/><Relationship Id="rId3" Type="http://schemas.openxmlformats.org/officeDocument/2006/relationships/hyperlink" Target="https://cs.wikipedia.org/wiki/Prst" TargetMode="External"/><Relationship Id="rId21" Type="http://schemas.openxmlformats.org/officeDocument/2006/relationships/image" Target="../media/image59.png"/><Relationship Id="rId7" Type="http://schemas.openxmlformats.org/officeDocument/2006/relationships/hyperlink" Target="https://cs.wikipedia.org/w/index.php?title=Kyf%C3%B3za&amp;action=edit&amp;redlink=1" TargetMode="External"/><Relationship Id="rId12" Type="http://schemas.openxmlformats.org/officeDocument/2006/relationships/hyperlink" Target="https://cs.wikipedia.org/w/index.php?title=Erdheimova_cystick%C3%A1_medionekr%C3%B3za&amp;action=edit&amp;redlink=1" TargetMode="External"/><Relationship Id="rId17" Type="http://schemas.openxmlformats.org/officeDocument/2006/relationships/hyperlink" Target="https://cs.wikipedia.org/w/index.php?title=Hydroxyprolin&amp;action=edit&amp;redlink=1" TargetMode="External"/><Relationship Id="rId2" Type="http://schemas.openxmlformats.org/officeDocument/2006/relationships/hyperlink" Target="https://cs.wikipedia.org/wiki/Trup_%28anatomie%29" TargetMode="External"/><Relationship Id="rId16" Type="http://schemas.openxmlformats.org/officeDocument/2006/relationships/hyperlink" Target="https://cs.wikipedia.org/wiki/Hernie" TargetMode="External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s.wikipedia.org/wiki/Skoli%C3%B3za" TargetMode="External"/><Relationship Id="rId11" Type="http://schemas.openxmlformats.org/officeDocument/2006/relationships/hyperlink" Target="https://cs.wikipedia.org/wiki/Aorta" TargetMode="External"/><Relationship Id="rId5" Type="http://schemas.openxmlformats.org/officeDocument/2006/relationships/hyperlink" Target="https://cs.wikipedia.org/wiki/Ukazov%C3%A1k" TargetMode="External"/><Relationship Id="rId15" Type="http://schemas.openxmlformats.org/officeDocument/2006/relationships/hyperlink" Target="https://cs.wikipedia.org/w/index.php?title=Striae&amp;action=edit&amp;redlink=1" TargetMode="External"/><Relationship Id="rId10" Type="http://schemas.openxmlformats.org/officeDocument/2006/relationships/hyperlink" Target="https://cs.wikipedia.org/wiki/Aneuryzma" TargetMode="External"/><Relationship Id="rId19" Type="http://schemas.openxmlformats.org/officeDocument/2006/relationships/image" Target="../media/image57.png"/><Relationship Id="rId4" Type="http://schemas.openxmlformats.org/officeDocument/2006/relationships/hyperlink" Target="https://cs.wikipedia.org/wiki/Ruka" TargetMode="External"/><Relationship Id="rId9" Type="http://schemas.openxmlformats.org/officeDocument/2006/relationships/hyperlink" Target="https://cs.wikipedia.org/wiki/Rohovka" TargetMode="External"/><Relationship Id="rId14" Type="http://schemas.openxmlformats.org/officeDocument/2006/relationships/hyperlink" Target="https://cs.wikipedia.org/wiki/Pneumotorax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400050" y="463550"/>
          <a:ext cx="8061325" cy="5502275"/>
        </p:xfrm>
        <a:graphic>
          <a:graphicData uri="http://schemas.openxmlformats.org/presentationml/2006/ole">
            <p:oleObj spid="_x0000_s3074" name="Prezentace" r:id="rId3" imgW="3692762" imgH="2610734" progId="PowerPoint.Show.12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14744" y="500042"/>
            <a:ext cx="5429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 smtClean="0"/>
              <a:t>Williamsův</a:t>
            </a:r>
            <a:r>
              <a:rPr lang="cs-CZ" b="1" i="1" dirty="0" smtClean="0"/>
              <a:t> syndrom (WS nebo WMS, anglicky  </a:t>
            </a:r>
            <a:r>
              <a:rPr lang="cs-CZ" b="1" i="1" dirty="0" err="1" smtClean="0"/>
              <a:t>Williams</a:t>
            </a:r>
            <a:r>
              <a:rPr lang="cs-CZ" b="1" i="1" dirty="0" smtClean="0"/>
              <a:t>-</a:t>
            </a:r>
            <a:r>
              <a:rPr lang="cs-CZ" b="1" i="1" dirty="0" err="1" smtClean="0"/>
              <a:t>Beuren</a:t>
            </a:r>
            <a:r>
              <a:rPr lang="cs-CZ" b="1" i="1" dirty="0" smtClean="0"/>
              <a:t> syndrome nebo WBS) je vzácné genetické onemocnění charakterizované "</a:t>
            </a:r>
            <a:r>
              <a:rPr lang="cs-CZ" b="1" i="1" dirty="0" err="1" smtClean="0">
                <a:solidFill>
                  <a:srgbClr val="FF0000"/>
                </a:solidFill>
              </a:rPr>
              <a:t>diblíkovským</a:t>
            </a:r>
            <a:r>
              <a:rPr lang="cs-CZ" b="1" i="1" dirty="0" smtClean="0">
                <a:solidFill>
                  <a:srgbClr val="FF0000"/>
                </a:solidFill>
              </a:rPr>
              <a:t>"</a:t>
            </a:r>
            <a:r>
              <a:rPr lang="cs-CZ" b="1" i="1" dirty="0" smtClean="0"/>
              <a:t> výrazem v obličeji, neobvyklým vystupováním, zpožděným vývojem a kardiovaskulárními chorobami. Příčinou nemoci je </a:t>
            </a:r>
            <a:r>
              <a:rPr lang="cs-CZ" b="1" i="1" dirty="0" smtClean="0">
                <a:solidFill>
                  <a:srgbClr val="FF0000"/>
                </a:solidFill>
              </a:rPr>
              <a:t>delece (odstranění) asi 26 genů z dlouhého ramene </a:t>
            </a:r>
          </a:p>
          <a:p>
            <a:r>
              <a:rPr lang="cs-CZ" b="1" i="1" dirty="0" smtClean="0">
                <a:solidFill>
                  <a:srgbClr val="FF0000"/>
                </a:solidFill>
              </a:rPr>
              <a:t>chromozomu 7</a:t>
            </a:r>
            <a:r>
              <a:rPr lang="cs-CZ" b="1" i="1" dirty="0" smtClean="0">
                <a:solidFill>
                  <a:srgbClr val="FF0000"/>
                </a:solidFill>
              </a:rPr>
              <a:t>. 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Williamsův</a:t>
            </a:r>
            <a:r>
              <a:rPr lang="cs-CZ" sz="2000" b="1" u="sng" dirty="0" smtClean="0">
                <a:solidFill>
                  <a:srgbClr val="FF0000"/>
                </a:solidFill>
              </a:rPr>
              <a:t> </a:t>
            </a:r>
            <a:r>
              <a:rPr lang="cs-CZ" sz="2000" b="1" u="sng" dirty="0" smtClean="0">
                <a:solidFill>
                  <a:srgbClr val="FF0000"/>
                </a:solidFill>
              </a:rPr>
              <a:t>syndrom  (chromozomální  aberace) 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30722" name="Picture 2" descr="http://www.priznaky-projevy.cz/images/priznaky_projevy/thumbs/williamsuv-syndrom-priznaky-projevy-symptomy-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642918"/>
            <a:ext cx="3500430" cy="2224233"/>
          </a:xfrm>
          <a:prstGeom prst="rect">
            <a:avLst/>
          </a:prstGeom>
          <a:noFill/>
        </p:spPr>
      </p:pic>
      <p:pic>
        <p:nvPicPr>
          <p:cNvPr id="30726" name="Picture 6" descr="http://www.priznaky-projevy.cz/images/priznaky_projevy/williamsuv-syndrom-priznaky-projevy-symptomy-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4714876" y="4210049"/>
            <a:ext cx="3548112" cy="2647951"/>
          </a:xfrm>
          <a:prstGeom prst="rect">
            <a:avLst/>
          </a:prstGeom>
          <a:noFill/>
        </p:spPr>
      </p:pic>
      <p:pic>
        <p:nvPicPr>
          <p:cNvPr id="30728" name="Picture 8" descr="http://www.priznaky-projevy.cz/images/priznaky_projevy/williamsuv-syndrom-priznaky-projevy-symptom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2994822"/>
            <a:ext cx="3571900" cy="3677434"/>
          </a:xfrm>
          <a:prstGeom prst="rect">
            <a:avLst/>
          </a:prstGeom>
          <a:noFill/>
        </p:spPr>
      </p:pic>
      <p:pic>
        <p:nvPicPr>
          <p:cNvPr id="30724" name="Picture 4" descr="http://www.priznaky-projevy.cz/images/priznaky_projevy/williamsuv-syndrom-priznaky-projevy-symptomy-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29519" y="2857496"/>
            <a:ext cx="1743075" cy="2619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0" y="500042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 dirty="0" err="1" smtClean="0"/>
              <a:t>Patauův</a:t>
            </a:r>
            <a:r>
              <a:rPr lang="cs-CZ" b="1" i="1" dirty="0" smtClean="0"/>
              <a:t> syndrom (</a:t>
            </a:r>
            <a:r>
              <a:rPr lang="cs-CZ" b="1" i="1" dirty="0" err="1" smtClean="0"/>
              <a:t>trisomie</a:t>
            </a:r>
            <a:r>
              <a:rPr lang="cs-CZ" b="1" i="1" dirty="0" smtClean="0"/>
              <a:t> 13. chromosomu, anglicky </a:t>
            </a:r>
            <a:r>
              <a:rPr lang="cs-CZ" b="1" i="1" dirty="0" err="1" smtClean="0"/>
              <a:t>Patau</a:t>
            </a:r>
            <a:r>
              <a:rPr lang="cs-CZ" b="1" i="1" dirty="0" smtClean="0"/>
              <a:t> syndrome, </a:t>
            </a:r>
            <a:r>
              <a:rPr lang="cs-CZ" b="1" i="1" dirty="0" err="1" smtClean="0"/>
              <a:t>trisomy</a:t>
            </a:r>
            <a:r>
              <a:rPr lang="cs-CZ" b="1" i="1" dirty="0" smtClean="0"/>
              <a:t> 13) se řadí mezi relativně vzácná onemocnění, která jsou způsobena genetickými poruchami. Genetická odchylka je zapříčiněna poruchou na chromozomu.</a:t>
            </a:r>
            <a:r>
              <a:rPr lang="cs-CZ" b="1" dirty="0" smtClean="0"/>
              <a:t>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Patauův</a:t>
            </a:r>
            <a:r>
              <a:rPr lang="cs-CZ" sz="2000" b="1" u="sng" dirty="0" smtClean="0">
                <a:solidFill>
                  <a:srgbClr val="FF0000"/>
                </a:solidFill>
              </a:rPr>
              <a:t> syndrom (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trisomie</a:t>
            </a:r>
            <a:r>
              <a:rPr lang="cs-CZ" sz="2000" b="1" u="sng" dirty="0" smtClean="0">
                <a:solidFill>
                  <a:srgbClr val="FF0000"/>
                </a:solidFill>
              </a:rPr>
              <a:t> 13. chromosomu</a:t>
            </a:r>
            <a:endParaRPr lang="cs-CZ" sz="2000" b="1" u="sng" dirty="0">
              <a:solidFill>
                <a:srgbClr val="FF0000"/>
              </a:solidFill>
            </a:endParaRPr>
          </a:p>
        </p:txBody>
      </p:sp>
      <p:pic>
        <p:nvPicPr>
          <p:cNvPr id="29698" name="Picture 2" descr="http://www.priznaky-projevy.cz/images/priznaky-projevy/patauuv-syndrom-trisomie-13-chromozomu-priznaky-projevy-symptomy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2071678"/>
            <a:ext cx="2462202" cy="2462203"/>
          </a:xfrm>
          <a:prstGeom prst="rect">
            <a:avLst/>
          </a:prstGeom>
          <a:noFill/>
        </p:spPr>
      </p:pic>
      <p:pic>
        <p:nvPicPr>
          <p:cNvPr id="29700" name="Picture 4" descr="http://www.priznaky-projevy.cz/images/priznaky-projevy/patauuv-syndrom-trisomie-13-chromozomu-priznaky-projevy-symptomy-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54332"/>
            <a:ext cx="2571750" cy="2381250"/>
          </a:xfrm>
          <a:prstGeom prst="rect">
            <a:avLst/>
          </a:prstGeom>
          <a:noFill/>
        </p:spPr>
      </p:pic>
      <p:pic>
        <p:nvPicPr>
          <p:cNvPr id="29702" name="Picture 6" descr="http://www.priznaky-projevy.cz/images/priznaky-projevy/patauuv-syndrom-trisomie-13-chromozomu-priznaky-projevy-symptomy-1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2214554"/>
            <a:ext cx="1538284" cy="2300239"/>
          </a:xfrm>
          <a:prstGeom prst="rect">
            <a:avLst/>
          </a:prstGeom>
          <a:noFill/>
        </p:spPr>
      </p:pic>
      <p:pic>
        <p:nvPicPr>
          <p:cNvPr id="29704" name="Picture 8" descr="http://www.priznaky-projevy.cz/images/priznaky-projevy/patauuv-syndrom-trisomie-13-chromozomu-priznaky-projevy-symptomy-1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57686" y="4572008"/>
            <a:ext cx="2644673" cy="2047866"/>
          </a:xfrm>
          <a:prstGeom prst="rect">
            <a:avLst/>
          </a:prstGeom>
          <a:noFill/>
        </p:spPr>
      </p:pic>
      <p:pic>
        <p:nvPicPr>
          <p:cNvPr id="29706" name="Picture 10" descr="http://www.priznaky-projevy.cz/images/priznaky-projevy/patauuv-syndrom-trisomie-13-chromozomu-priznaky-projevy-symptomy-1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92" y="4714884"/>
            <a:ext cx="1857388" cy="1927581"/>
          </a:xfrm>
          <a:prstGeom prst="rect">
            <a:avLst/>
          </a:prstGeom>
          <a:noFill/>
        </p:spPr>
      </p:pic>
      <p:pic>
        <p:nvPicPr>
          <p:cNvPr id="29708" name="Picture 12" descr="http://www.priznaky-projevy.cz/images/priznaky-projevy/patauuv-syndrom-trisomie-13-chromozomu-priznaky-projevy-symptomy-4.jpg"/>
          <p:cNvPicPr>
            <a:picLocks noChangeAspect="1" noChangeArrowheads="1"/>
          </p:cNvPicPr>
          <p:nvPr/>
        </p:nvPicPr>
        <p:blipFill>
          <a:blip r:embed="rId7"/>
          <a:srcRect b="3658"/>
          <a:stretch>
            <a:fillRect/>
          </a:stretch>
        </p:blipFill>
        <p:spPr bwMode="auto">
          <a:xfrm>
            <a:off x="0" y="3095601"/>
            <a:ext cx="3657600" cy="3762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0" y="571480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i="1" dirty="0" err="1" smtClean="0"/>
              <a:t>Talasémie</a:t>
            </a:r>
            <a:r>
              <a:rPr lang="cs-CZ" sz="1600" i="1" dirty="0" smtClean="0"/>
              <a:t> je souborné označení pro několik dědičných onemocnění krve, které vznikají v souvislosti s poruchou tvorby některé ze složek krevního barviva hemoglobinu. V typickém případě je tato nemoc důsledkem poruchy tvorby bílkovinné </a:t>
            </a:r>
            <a:r>
              <a:rPr lang="cs-CZ" sz="1600" i="1" dirty="0" err="1" smtClean="0"/>
              <a:t>podjednotky</a:t>
            </a:r>
            <a:r>
              <a:rPr lang="cs-CZ" sz="1600" i="1" dirty="0" smtClean="0"/>
              <a:t> </a:t>
            </a:r>
            <a:r>
              <a:rPr lang="el-GR" sz="1600" i="1" dirty="0" smtClean="0"/>
              <a:t>α (</a:t>
            </a:r>
            <a:r>
              <a:rPr lang="cs-CZ" sz="1600" i="1" dirty="0" smtClean="0"/>
              <a:t>tzv. </a:t>
            </a:r>
            <a:r>
              <a:rPr lang="el-GR" sz="1600" i="1" dirty="0" smtClean="0"/>
              <a:t>α-</a:t>
            </a:r>
            <a:r>
              <a:rPr lang="cs-CZ" sz="1600" i="1" dirty="0" err="1" smtClean="0"/>
              <a:t>talasémie</a:t>
            </a:r>
            <a:r>
              <a:rPr lang="cs-CZ" sz="1600" i="1" dirty="0" smtClean="0"/>
              <a:t>) či ß (tzv. ß-</a:t>
            </a:r>
            <a:r>
              <a:rPr lang="cs-CZ" sz="1600" i="1" dirty="0" err="1" smtClean="0"/>
              <a:t>talasémie</a:t>
            </a:r>
            <a:r>
              <a:rPr lang="cs-CZ" sz="1600" i="1" dirty="0" smtClean="0"/>
              <a:t>) – vzácné </a:t>
            </a:r>
            <a:r>
              <a:rPr lang="cs-CZ" sz="1600" i="1" dirty="0" err="1" smtClean="0"/>
              <a:t>podjednotky</a:t>
            </a:r>
            <a:r>
              <a:rPr lang="cs-CZ" sz="1600" i="1" dirty="0" smtClean="0"/>
              <a:t> </a:t>
            </a:r>
            <a:r>
              <a:rPr lang="el-GR" sz="1600" i="1" dirty="0" smtClean="0"/>
              <a:t>γ </a:t>
            </a:r>
            <a:r>
              <a:rPr lang="cs-CZ" sz="1600" i="1" dirty="0" smtClean="0"/>
              <a:t>a </a:t>
            </a:r>
            <a:r>
              <a:rPr lang="el-GR" sz="1600" i="1" dirty="0" smtClean="0"/>
              <a:t>δ </a:t>
            </a:r>
            <a:r>
              <a:rPr lang="cs-CZ" sz="1600" i="1" dirty="0" smtClean="0"/>
              <a:t>způsobují </a:t>
            </a:r>
            <a:r>
              <a:rPr lang="cs-CZ" sz="1600" i="1" dirty="0" err="1" smtClean="0"/>
              <a:t>talasémii</a:t>
            </a:r>
            <a:r>
              <a:rPr lang="cs-CZ" sz="1600" i="1" dirty="0" smtClean="0"/>
              <a:t> jen zřídka.</a:t>
            </a:r>
          </a:p>
          <a:p>
            <a:r>
              <a:rPr lang="cs-CZ" sz="1600" i="1" dirty="0" err="1" smtClean="0"/>
              <a:t>Talasémie</a:t>
            </a:r>
            <a:r>
              <a:rPr lang="cs-CZ" sz="1600" i="1" dirty="0" smtClean="0"/>
              <a:t> patří mezi tzv. </a:t>
            </a:r>
            <a:r>
              <a:rPr lang="cs-CZ" sz="1600" i="1" dirty="0" err="1" smtClean="0"/>
              <a:t>hemoglobinopatie</a:t>
            </a:r>
            <a:r>
              <a:rPr lang="cs-CZ" sz="1600" i="1" dirty="0" smtClean="0"/>
              <a:t>. Dochází k částečnému či totálnímu nedostatku hemoglobinových </a:t>
            </a:r>
            <a:r>
              <a:rPr lang="cs-CZ" sz="1600" i="1" dirty="0" err="1" smtClean="0"/>
              <a:t>podjednotek</a:t>
            </a:r>
            <a:r>
              <a:rPr lang="cs-CZ" sz="1600" i="1" dirty="0" smtClean="0"/>
              <a:t>, čímž vznikají problémy s dopravováním kyslíku ke </a:t>
            </a:r>
            <a:r>
              <a:rPr lang="cs-CZ" sz="1600" i="1" dirty="0" smtClean="0"/>
              <a:t>tkáním</a:t>
            </a:r>
          </a:p>
          <a:p>
            <a:endParaRPr lang="cs-CZ" i="1" dirty="0" smtClean="0">
              <a:solidFill>
                <a:srgbClr val="FF0000"/>
              </a:solidFill>
            </a:endParaRPr>
          </a:p>
          <a:p>
            <a:r>
              <a:rPr lang="cs-CZ" i="1" dirty="0" err="1" smtClean="0">
                <a:solidFill>
                  <a:srgbClr val="FF0000"/>
                </a:solidFill>
              </a:rPr>
              <a:t>Autosomálně</a:t>
            </a:r>
            <a:r>
              <a:rPr lang="cs-CZ" i="1" dirty="0" smtClean="0">
                <a:solidFill>
                  <a:srgbClr val="FF0000"/>
                </a:solidFill>
              </a:rPr>
              <a:t> recesivní .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Talasémie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42844" y="5072074"/>
            <a:ext cx="87868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b="1" i="1" dirty="0" smtClean="0"/>
              <a:t>Typy:</a:t>
            </a:r>
          </a:p>
          <a:p>
            <a:r>
              <a:rPr lang="cs-CZ" sz="1600" i="1" dirty="0" err="1" smtClean="0"/>
              <a:t>Talasémie</a:t>
            </a:r>
            <a:r>
              <a:rPr lang="cs-CZ" sz="1600" i="1" dirty="0" smtClean="0"/>
              <a:t> vznikají mutací odpovídajících genů pro danou </a:t>
            </a:r>
            <a:r>
              <a:rPr lang="cs-CZ" sz="1600" i="1" dirty="0" err="1" smtClean="0"/>
              <a:t>podjednotku</a:t>
            </a:r>
            <a:r>
              <a:rPr lang="cs-CZ" sz="1600" i="1" dirty="0" smtClean="0"/>
              <a:t> hemoglobinu. Pokud je mutována jedna z alel daného genu, pak se hovoří o </a:t>
            </a:r>
            <a:r>
              <a:rPr lang="cs-CZ" sz="1600" i="1" dirty="0" err="1" smtClean="0"/>
              <a:t>minor</a:t>
            </a:r>
            <a:r>
              <a:rPr lang="cs-CZ" sz="1600" i="1" dirty="0" smtClean="0"/>
              <a:t> (heterozygotní) </a:t>
            </a:r>
            <a:r>
              <a:rPr lang="cs-CZ" sz="1600" i="1" dirty="0" err="1" smtClean="0"/>
              <a:t>talasémii</a:t>
            </a:r>
            <a:r>
              <a:rPr lang="cs-CZ" sz="1600" i="1" dirty="0" smtClean="0"/>
              <a:t>; když jsou mutovány obě alely, vzniká tzv. major </a:t>
            </a:r>
            <a:r>
              <a:rPr lang="cs-CZ" sz="1600" i="1" dirty="0" err="1" smtClean="0"/>
              <a:t>talasémie</a:t>
            </a:r>
            <a:r>
              <a:rPr lang="cs-CZ" sz="1600" i="1" dirty="0" smtClean="0"/>
              <a:t> (homozygotní). Homozygotní </a:t>
            </a:r>
            <a:r>
              <a:rPr lang="el-GR" sz="1600" i="1" dirty="0" smtClean="0"/>
              <a:t>α-</a:t>
            </a:r>
            <a:r>
              <a:rPr lang="cs-CZ" sz="1600" i="1" dirty="0" err="1" smtClean="0"/>
              <a:t>talasémie</a:t>
            </a:r>
            <a:r>
              <a:rPr lang="cs-CZ" sz="1600" i="1" dirty="0" smtClean="0"/>
              <a:t> je téměř neslučitelná se životem (plod často umírá ještě v děloze v důsledku nedostatku kyslíku), homozygotní ß-</a:t>
            </a:r>
            <a:r>
              <a:rPr lang="cs-CZ" sz="1600" i="1" dirty="0" err="1" smtClean="0"/>
              <a:t>talasémie</a:t>
            </a:r>
            <a:r>
              <a:rPr lang="cs-CZ" sz="1600" i="1" dirty="0" smtClean="0"/>
              <a:t> má rovněž velmi těžký průběh a u žen vede k neplodnosti. </a:t>
            </a:r>
            <a:r>
              <a:rPr lang="cs-CZ" sz="1600" i="1" dirty="0" smtClean="0">
                <a:solidFill>
                  <a:srgbClr val="FF0000"/>
                </a:solidFill>
              </a:rPr>
              <a:t>Heterozygotní </a:t>
            </a:r>
            <a:r>
              <a:rPr lang="cs-CZ" sz="1600" i="1" dirty="0" err="1" smtClean="0">
                <a:solidFill>
                  <a:srgbClr val="FF0000"/>
                </a:solidFill>
              </a:rPr>
              <a:t>talasémie</a:t>
            </a:r>
            <a:r>
              <a:rPr lang="cs-CZ" sz="1600" i="1" dirty="0" smtClean="0">
                <a:solidFill>
                  <a:srgbClr val="FF0000"/>
                </a:solidFill>
              </a:rPr>
              <a:t> mají obecně mnohem mírnější průběh.</a:t>
            </a:r>
            <a:endParaRPr lang="cs-CZ" sz="1600" i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upload.wikimedia.org/wikipedia/commons/thumb/d/d2/Hemoglobin.gif/220px-Hemoglobin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642918"/>
            <a:ext cx="4143404" cy="41434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0" y="500042"/>
            <a:ext cx="4572000" cy="37548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 dirty="0" smtClean="0"/>
              <a:t>Leidenská mutace (anglicky </a:t>
            </a:r>
            <a:r>
              <a:rPr lang="cs-CZ" b="1" i="1" dirty="0" err="1" smtClean="0"/>
              <a:t>leiden</a:t>
            </a:r>
            <a:r>
              <a:rPr lang="cs-CZ" b="1" i="1" dirty="0" smtClean="0"/>
              <a:t> </a:t>
            </a:r>
            <a:r>
              <a:rPr lang="cs-CZ" b="1" i="1" dirty="0" err="1" smtClean="0"/>
              <a:t>mutation</a:t>
            </a:r>
            <a:r>
              <a:rPr lang="cs-CZ" b="1" i="1" dirty="0" smtClean="0"/>
              <a:t>) je vrozená dědičná porucha krevní srážlivosti resp. koagulačního systému krve. Důsledkem této poruchy je zvýšená tendence ke vzniku krevních sraženin (trombů), lze ji proto označit za tzv. </a:t>
            </a:r>
            <a:r>
              <a:rPr lang="cs-CZ" b="1" i="1" dirty="0" err="1" smtClean="0"/>
              <a:t>trombofilní</a:t>
            </a:r>
            <a:r>
              <a:rPr lang="cs-CZ" b="1" i="1" dirty="0" smtClean="0"/>
              <a:t> stav. Vlastním důsledkem genetické mutace je rezistence faktoru V k antikoagulační aktivitě aktivovaného proteinu C (APC). Leidenská mutace byla objevena v roce 1993 nizozemskými a švédskými vědci</a:t>
            </a:r>
            <a:r>
              <a:rPr lang="cs-CZ" b="1" i="1" dirty="0" smtClean="0"/>
              <a:t>.</a:t>
            </a:r>
          </a:p>
          <a:p>
            <a:endParaRPr lang="cs-CZ" b="1" i="1" dirty="0" smtClean="0"/>
          </a:p>
          <a:p>
            <a:r>
              <a:rPr lang="cs-CZ" sz="2000" b="1" i="1" dirty="0" err="1" smtClean="0">
                <a:solidFill>
                  <a:srgbClr val="FF0000"/>
                </a:solidFill>
              </a:rPr>
              <a:t>Autosomálně</a:t>
            </a:r>
            <a:r>
              <a:rPr lang="cs-CZ" sz="2000" b="1" i="1" dirty="0" smtClean="0">
                <a:solidFill>
                  <a:srgbClr val="FF0000"/>
                </a:solidFill>
              </a:rPr>
              <a:t> recesivní (mutace v genu F5)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Leidenská mutace - vrozená dědičná porucha krevní srážlivosti 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28674" name="Picture 2" descr="http://www.priznaky-projevy.cz/images/priznaky_projevy/leidenska-mutace-priznaky-projevy-symp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4342928" cy="56436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429256" y="638116"/>
            <a:ext cx="3714744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/>
              <a:t>Srpkovitá anémie (</a:t>
            </a:r>
            <a:r>
              <a:rPr lang="cs-CZ" b="1" i="1" dirty="0" err="1" smtClean="0"/>
              <a:t>falciformní</a:t>
            </a:r>
            <a:r>
              <a:rPr lang="cs-CZ" b="1" i="1" dirty="0" smtClean="0"/>
              <a:t> anémie nebo drepanocytóza, anglicky </a:t>
            </a:r>
            <a:r>
              <a:rPr lang="cs-CZ" b="1" i="1" dirty="0" err="1" smtClean="0"/>
              <a:t>sickle</a:t>
            </a:r>
            <a:r>
              <a:rPr lang="cs-CZ" b="1" i="1" dirty="0" smtClean="0"/>
              <a:t>-cell </a:t>
            </a:r>
            <a:r>
              <a:rPr lang="cs-CZ" b="1" i="1" dirty="0" err="1" smtClean="0"/>
              <a:t>disease</a:t>
            </a:r>
            <a:r>
              <a:rPr lang="cs-CZ" b="1" i="1" dirty="0" smtClean="0"/>
              <a:t>) je velmi vážné dědičné onemocnění. Je charakterizovaná změnou tvaru červených krvinek, které při tomto onemocnění mají tvar srpků. U zdravých jedinců připomíná tvar červených krvinek promáčknutý piškot</a:t>
            </a:r>
            <a:r>
              <a:rPr lang="cs-CZ" b="1" i="1" dirty="0" smtClean="0"/>
              <a:t>.</a:t>
            </a:r>
            <a:r>
              <a:rPr lang="cs-CZ" b="1" i="1" dirty="0" smtClean="0">
                <a:solidFill>
                  <a:srgbClr val="00B050"/>
                </a:solidFill>
              </a:rPr>
              <a:t> Lidé se srpkovitou anemií odolnější vůči malárii (množení plasmodií)</a:t>
            </a:r>
          </a:p>
          <a:p>
            <a:endParaRPr lang="cs-CZ" b="1" i="1" dirty="0" smtClean="0">
              <a:solidFill>
                <a:srgbClr val="FF0000"/>
              </a:solidFill>
            </a:endParaRPr>
          </a:p>
          <a:p>
            <a:r>
              <a:rPr lang="cs-CZ" sz="2400" b="1" i="1" dirty="0" err="1" smtClean="0">
                <a:solidFill>
                  <a:srgbClr val="FF0000"/>
                </a:solidFill>
              </a:rPr>
              <a:t>Autosomálně</a:t>
            </a:r>
            <a:r>
              <a:rPr lang="cs-CZ" sz="2400" b="1" i="1" dirty="0" smtClean="0">
                <a:solidFill>
                  <a:srgbClr val="FF0000"/>
                </a:solidFill>
              </a:rPr>
              <a:t> recesivní</a:t>
            </a:r>
            <a:endParaRPr lang="cs-CZ" sz="24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Srpkovitá anemie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85752" y="4857760"/>
            <a:ext cx="86439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/>
              <a:t>Jak je uvedeno v úvodu, jedná se o dědičné onemocnění a změna tvaru je způsobená </a:t>
            </a:r>
            <a:r>
              <a:rPr lang="cs-CZ" b="1" i="1" dirty="0" smtClean="0">
                <a:solidFill>
                  <a:srgbClr val="FF0000"/>
                </a:solidFill>
              </a:rPr>
              <a:t>mutací genu pro hemoglobin</a:t>
            </a:r>
            <a:r>
              <a:rPr lang="cs-CZ" b="1" i="1" dirty="0" smtClean="0"/>
              <a:t>, v důsledku čehož dochází k záměně aminokyselin v ß-řetězci a vzniká tak hemoglobin označovaný jako „</a:t>
            </a:r>
            <a:r>
              <a:rPr lang="cs-CZ" b="1" i="1" dirty="0" err="1" smtClean="0"/>
              <a:t>HbS</a:t>
            </a:r>
            <a:r>
              <a:rPr lang="cs-CZ" b="1" i="1" dirty="0" smtClean="0"/>
              <a:t>“. Díky této záměně má </a:t>
            </a:r>
            <a:r>
              <a:rPr lang="cs-CZ" b="1" i="1" dirty="0" err="1" smtClean="0"/>
              <a:t>HbS</a:t>
            </a:r>
            <a:r>
              <a:rPr lang="cs-CZ" b="1" i="1" dirty="0" smtClean="0"/>
              <a:t> jiné vlastnosti než „zdravý“ hemoglobin. Zvláště se projeví změnou tvaru červené krvinky, která pokud je ve stavu </a:t>
            </a:r>
            <a:r>
              <a:rPr lang="cs-CZ" b="1" i="1" dirty="0" err="1" smtClean="0"/>
              <a:t>deoxygenace</a:t>
            </a:r>
            <a:r>
              <a:rPr lang="cs-CZ" b="1" i="1" dirty="0" smtClean="0"/>
              <a:t> (nepřenáší kyslík), dojde ke shluku hemoglobinu, a deformaci tvaru červené krvinky.</a:t>
            </a:r>
            <a:endParaRPr lang="cs-CZ" b="1" i="1" dirty="0"/>
          </a:p>
        </p:txBody>
      </p:sp>
      <p:pic>
        <p:nvPicPr>
          <p:cNvPr id="51202" name="Picture 2" descr="http://www.priznaky-projevy.cz/images/priznaky-projevy/srpkovita-anemie-priznaky-projevy-symptomy-77.jpg"/>
          <p:cNvPicPr>
            <a:picLocks noChangeAspect="1" noChangeArrowheads="1"/>
          </p:cNvPicPr>
          <p:nvPr/>
        </p:nvPicPr>
        <p:blipFill>
          <a:blip r:embed="rId2"/>
          <a:srcRect l="8683" t="26786"/>
          <a:stretch>
            <a:fillRect/>
          </a:stretch>
        </p:blipFill>
        <p:spPr bwMode="auto">
          <a:xfrm>
            <a:off x="214282" y="1500174"/>
            <a:ext cx="4947264" cy="3214710"/>
          </a:xfrm>
          <a:prstGeom prst="rect">
            <a:avLst/>
          </a:prstGeom>
          <a:noFill/>
        </p:spPr>
      </p:pic>
      <p:pic>
        <p:nvPicPr>
          <p:cNvPr id="7" name="Picture 2" descr="http://www.priznaky-projevy.cz/images/priznaky-projevy/srpkovita-anemie-priznaky-projevy-symptomy-77.jpg"/>
          <p:cNvPicPr>
            <a:picLocks noChangeAspect="1" noChangeArrowheads="1"/>
          </p:cNvPicPr>
          <p:nvPr/>
        </p:nvPicPr>
        <p:blipFill>
          <a:blip r:embed="rId2"/>
          <a:srcRect l="52288" t="80646"/>
          <a:stretch>
            <a:fillRect/>
          </a:stretch>
        </p:blipFill>
        <p:spPr bwMode="auto">
          <a:xfrm>
            <a:off x="285720" y="1600212"/>
            <a:ext cx="1733562" cy="685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0" y="714356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 dirty="0" smtClean="0"/>
              <a:t>Syndrom supermuže, XYY syndrom (anglicky super–man syndrome) se řadí mezi poměrně častá genetická onemocnění. Je způsoben poruchou počtu pohlavních chromozomů. Za normálních okolností má muž 2 pohlavní chromozomy a to chromozom X od matky a chromozom Y od otce. Muž trpící syndromem XYY má tedy jeden chromozom Y navíc.</a:t>
            </a:r>
            <a:r>
              <a:rPr lang="cs-CZ" b="1" dirty="0" smtClean="0"/>
              <a:t> </a:t>
            </a:r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XYY syndrom - 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syndrom</a:t>
            </a:r>
            <a:r>
              <a:rPr lang="cs-CZ" sz="2000" b="1" u="sng" dirty="0" smtClean="0">
                <a:solidFill>
                  <a:srgbClr val="FF0000"/>
                </a:solidFill>
              </a:rPr>
              <a:t> supermuže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25602" name="Picture 2" descr="http://www.priznaky-projevy.cz/images/priznaky-projevy/xyy-syndrom-syndrom-supermuze-priznaky-projevy-symptomy.jpg"/>
          <p:cNvPicPr>
            <a:picLocks noChangeAspect="1" noChangeArrowheads="1"/>
          </p:cNvPicPr>
          <p:nvPr/>
        </p:nvPicPr>
        <p:blipFill>
          <a:blip r:embed="rId2"/>
          <a:srcRect b="11432"/>
          <a:stretch>
            <a:fillRect/>
          </a:stretch>
        </p:blipFill>
        <p:spPr bwMode="auto">
          <a:xfrm>
            <a:off x="1285852" y="3163983"/>
            <a:ext cx="6357982" cy="36940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priznaky-projevy.cz/images/priznaky_projevy/turneruv-syndrom-metakar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8901" y="4429132"/>
            <a:ext cx="3036084" cy="2428868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572000" y="857232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 dirty="0" err="1" smtClean="0"/>
              <a:t>Turnerův</a:t>
            </a:r>
            <a:r>
              <a:rPr lang="cs-CZ" b="1" i="1" dirty="0" smtClean="0"/>
              <a:t> syndrom (anglicky Turner syndrome) je vrozené genetické onemocnění, při němž ženě schází jeden chromozóm X, což omezuje činnost pohlavních žláz. Typickým znakem je malý vzrůst a neplodnost. Inteligence nebývá příliš snížena. Léčebně se podává růstový hormon a pohlavní hormony. Otěhotnění těchto žen je možné po implantaci (vložení) dárcovského vajíčka. </a:t>
            </a:r>
            <a:endParaRPr lang="cs-CZ" dirty="0"/>
          </a:p>
        </p:txBody>
      </p:sp>
      <p:pic>
        <p:nvPicPr>
          <p:cNvPr id="16386" name="Picture 2" descr="http://www.priznaky-projevy.cz/images/priznaky_projevy/jak-se-projevuje-turneruv-syndrom-priznaky-projevy-symptom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500042"/>
            <a:ext cx="4000500" cy="4000501"/>
          </a:xfrm>
          <a:prstGeom prst="rect">
            <a:avLst/>
          </a:prstGeom>
          <a:noFill/>
        </p:spPr>
      </p:pic>
      <p:sp>
        <p:nvSpPr>
          <p:cNvPr id="7" name="Obdélník 6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Turnerův</a:t>
            </a:r>
            <a:r>
              <a:rPr lang="cs-CZ" sz="2000" b="1" u="sng" dirty="0" smtClean="0">
                <a:solidFill>
                  <a:srgbClr val="FF0000"/>
                </a:solidFill>
              </a:rPr>
              <a:t> </a:t>
            </a:r>
            <a:r>
              <a:rPr lang="cs-CZ" sz="2000" b="1" u="sng" dirty="0" smtClean="0">
                <a:solidFill>
                  <a:srgbClr val="FF0000"/>
                </a:solidFill>
              </a:rPr>
              <a:t>syndrom  (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monosomie</a:t>
            </a:r>
            <a:r>
              <a:rPr lang="cs-CZ" sz="2000" b="1" u="sng" dirty="0" smtClean="0">
                <a:solidFill>
                  <a:srgbClr val="FF0000"/>
                </a:solidFill>
              </a:rPr>
              <a:t> X)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16390" name="Picture 6" descr="http://www.priznaky-projevy.cz/images/priznaky_projevy/turneruv-syndrom-chromozom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7553" y="3500438"/>
            <a:ext cx="4479276" cy="33575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571868" y="530028"/>
            <a:ext cx="557213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b="1" i="1" dirty="0" smtClean="0"/>
              <a:t>Vlkodlačí syndrom, nebo-li </a:t>
            </a:r>
            <a:r>
              <a:rPr lang="cs-CZ" b="1" i="1" dirty="0" err="1" smtClean="0"/>
              <a:t>hypertrichóza</a:t>
            </a:r>
            <a:r>
              <a:rPr lang="cs-CZ" b="1" i="1" dirty="0" smtClean="0"/>
              <a:t> (anglicky </a:t>
            </a:r>
            <a:r>
              <a:rPr lang="cs-CZ" b="1" i="1" dirty="0" err="1" smtClean="0"/>
              <a:t>wolf</a:t>
            </a:r>
            <a:r>
              <a:rPr lang="cs-CZ" b="1" i="1" dirty="0" smtClean="0"/>
              <a:t> / </a:t>
            </a:r>
            <a:r>
              <a:rPr lang="cs-CZ" b="1" i="1" dirty="0" err="1" smtClean="0"/>
              <a:t>werewolf</a:t>
            </a:r>
            <a:r>
              <a:rPr lang="cs-CZ" b="1" i="1" dirty="0" smtClean="0"/>
              <a:t> syndrome / </a:t>
            </a:r>
            <a:r>
              <a:rPr lang="cs-CZ" b="1" i="1" dirty="0" err="1" smtClean="0"/>
              <a:t>hypertrichosis</a:t>
            </a:r>
            <a:r>
              <a:rPr lang="cs-CZ" b="1" i="1" dirty="0" smtClean="0"/>
              <a:t> / </a:t>
            </a:r>
            <a:r>
              <a:rPr lang="cs-CZ" b="1" i="1" dirty="0" err="1" smtClean="0"/>
              <a:t>Adams</a:t>
            </a:r>
            <a:r>
              <a:rPr lang="cs-CZ" b="1" i="1" dirty="0" smtClean="0"/>
              <a:t> syndrome) je velmi vzácná dědičná genetická porucha, která postihuje přibližně jednoho člověka z několika milionů. Jedná se o </a:t>
            </a:r>
            <a:r>
              <a:rPr lang="cs-CZ" b="1" i="1" dirty="0" smtClean="0">
                <a:solidFill>
                  <a:srgbClr val="FF0000"/>
                </a:solidFill>
              </a:rPr>
              <a:t>genetickou mutaci v pohlavním chromozómu X</a:t>
            </a:r>
            <a:r>
              <a:rPr lang="cs-CZ" b="1" i="1" dirty="0" smtClean="0"/>
              <a:t>, jež svému nositeli způsobuje zvýšený růst ochlupení</a:t>
            </a:r>
            <a:r>
              <a:rPr lang="cs-CZ" b="1" i="1" dirty="0" smtClean="0"/>
              <a:t>.</a:t>
            </a:r>
          </a:p>
          <a:p>
            <a:pPr algn="just"/>
            <a:r>
              <a:rPr lang="cs-CZ" b="1" i="1" dirty="0" smtClean="0">
                <a:solidFill>
                  <a:srgbClr val="00B0F0"/>
                </a:solidFill>
              </a:rPr>
              <a:t>Chorobou trpí asi 40 lidí na celém světě.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29288" y="2643182"/>
            <a:ext cx="3505957" cy="414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/>
          <a:srcRect l="29220" r="6494"/>
          <a:stretch>
            <a:fillRect/>
          </a:stretch>
        </p:blipFill>
        <p:spPr bwMode="auto">
          <a:xfrm>
            <a:off x="1785918" y="3531611"/>
            <a:ext cx="3571868" cy="323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198" y="500066"/>
            <a:ext cx="3301356" cy="292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Obdélník 11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Vlkodlačí syndrom - 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hypertrichóza</a:t>
            </a:r>
            <a:endParaRPr lang="cs-CZ" sz="2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643306" y="571480"/>
            <a:ext cx="550069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/>
              <a:t>Progerie (syndrom předčasného stárnutí, anglicky </a:t>
            </a:r>
            <a:r>
              <a:rPr lang="cs-CZ" b="1" i="1" dirty="0" err="1" smtClean="0"/>
              <a:t>progeria</a:t>
            </a:r>
            <a:r>
              <a:rPr lang="cs-CZ" b="1" i="1" dirty="0" smtClean="0"/>
              <a:t>, </a:t>
            </a:r>
            <a:r>
              <a:rPr lang="cs-CZ" b="1" i="1" dirty="0" err="1" smtClean="0"/>
              <a:t>progeria</a:t>
            </a:r>
            <a:r>
              <a:rPr lang="cs-CZ" b="1" i="1" dirty="0" smtClean="0"/>
              <a:t> syndrome) neboli syndromy předčasného stárnutí jsou onemocnění, která vznikají na základě mutací v lidském genomu (soubor genů). Dosud však </a:t>
            </a:r>
            <a:r>
              <a:rPr lang="cs-CZ" b="1" i="1" dirty="0" smtClean="0">
                <a:solidFill>
                  <a:srgbClr val="FF0000"/>
                </a:solidFill>
              </a:rPr>
              <a:t>nebyl prokázán typ  dědičnosti</a:t>
            </a:r>
            <a:r>
              <a:rPr lang="cs-CZ" b="1" i="1" dirty="0" smtClean="0"/>
              <a:t>.</a:t>
            </a:r>
            <a:r>
              <a:rPr lang="cs-CZ" b="1" i="1" dirty="0" smtClean="0"/>
              <a:t> Doba nástupu nemoci je různá, ale v podstatě diagnostikovat ji lze již u dětí, které mají pouze několik měsíců. Nejtypičtěji se nemoc objeví mezi 18. a 24. měsícem věku.</a:t>
            </a:r>
            <a:r>
              <a:rPr lang="cs-CZ" dirty="0" smtClean="0"/>
              <a:t> </a:t>
            </a:r>
            <a:endParaRPr lang="cs-CZ" dirty="0" smtClean="0"/>
          </a:p>
          <a:p>
            <a:r>
              <a:rPr lang="cs-CZ" sz="2000" b="1" dirty="0" smtClean="0">
                <a:solidFill>
                  <a:srgbClr val="FF0000"/>
                </a:solidFill>
              </a:rPr>
              <a:t>Porucha transkripce genetické informace</a:t>
            </a:r>
            <a:r>
              <a:rPr lang="cs-CZ" sz="2400" b="1" dirty="0" smtClean="0">
                <a:solidFill>
                  <a:srgbClr val="FF0000"/>
                </a:solidFill>
              </a:rPr>
              <a:t>.</a:t>
            </a:r>
            <a:endParaRPr lang="cs-CZ" sz="2400" b="1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Progerie - syndrom předčasného stárnutí</a:t>
            </a:r>
            <a:endParaRPr lang="cs-CZ" sz="2000" b="1" u="sng" dirty="0">
              <a:solidFill>
                <a:srgbClr val="FF0000"/>
              </a:solidFill>
            </a:endParaRPr>
          </a:p>
        </p:txBody>
      </p:sp>
      <p:pic>
        <p:nvPicPr>
          <p:cNvPr id="1030" name="Picture 6" descr="http://www.priznaky-projevy.cz/images/priznaky_projevy/progerie-syndrom-predcasneho-starnuti-priznaky-projevy-10.jpg"/>
          <p:cNvPicPr>
            <a:picLocks noChangeAspect="1" noChangeArrowheads="1"/>
          </p:cNvPicPr>
          <p:nvPr/>
        </p:nvPicPr>
        <p:blipFill>
          <a:blip r:embed="rId2"/>
          <a:srcRect t="2840"/>
          <a:stretch>
            <a:fillRect/>
          </a:stretch>
        </p:blipFill>
        <p:spPr bwMode="auto">
          <a:xfrm>
            <a:off x="6286512" y="3500438"/>
            <a:ext cx="2786050" cy="3323995"/>
          </a:xfrm>
          <a:prstGeom prst="rect">
            <a:avLst/>
          </a:prstGeom>
          <a:noFill/>
        </p:spPr>
      </p:pic>
      <p:pic>
        <p:nvPicPr>
          <p:cNvPr id="1026" name="Picture 2" descr="http://www.priznaky-projevy.cz/images/priznaky_projevy/progerie-syndrom-predcasneho-starnuti-priznaky-projevy-9.jpg"/>
          <p:cNvPicPr>
            <a:picLocks noChangeAspect="1" noChangeArrowheads="1"/>
          </p:cNvPicPr>
          <p:nvPr/>
        </p:nvPicPr>
        <p:blipFill>
          <a:blip r:embed="rId3"/>
          <a:srcRect r="8420"/>
          <a:stretch>
            <a:fillRect/>
          </a:stretch>
        </p:blipFill>
        <p:spPr bwMode="auto">
          <a:xfrm>
            <a:off x="2214546" y="3500438"/>
            <a:ext cx="4143404" cy="3324226"/>
          </a:xfrm>
          <a:prstGeom prst="rect">
            <a:avLst/>
          </a:prstGeom>
          <a:noFill/>
        </p:spPr>
      </p:pic>
      <p:pic>
        <p:nvPicPr>
          <p:cNvPr id="1028" name="Picture 4" descr="http://www.priznaky-projevy.cz/images/priznaky_projevy/progerie-syndrom-predcasneho-starnuti-priznaky-projevy-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642918"/>
            <a:ext cx="3500430" cy="39362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olorblind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24032" y="4087134"/>
            <a:ext cx="2520000" cy="2520000"/>
          </a:xfrm>
          <a:prstGeom prst="rect">
            <a:avLst/>
          </a:prstGeom>
          <a:noFill/>
        </p:spPr>
      </p:pic>
      <p:pic>
        <p:nvPicPr>
          <p:cNvPr id="27652" name="Picture 4" descr="colorblind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8432" y="980438"/>
            <a:ext cx="2595600" cy="2520000"/>
          </a:xfrm>
          <a:prstGeom prst="rect">
            <a:avLst/>
          </a:prstGeom>
          <a:noFill/>
        </p:spPr>
      </p:pic>
      <p:pic>
        <p:nvPicPr>
          <p:cNvPr id="27654" name="Picture 6" descr="colorblind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9461" y="4035366"/>
            <a:ext cx="2520000" cy="2520000"/>
          </a:xfrm>
          <a:prstGeom prst="rect">
            <a:avLst/>
          </a:prstGeom>
          <a:noFill/>
        </p:spPr>
      </p:pic>
      <p:pic>
        <p:nvPicPr>
          <p:cNvPr id="27656" name="Picture 8" descr="colorblind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0899" y="1051876"/>
            <a:ext cx="2520000" cy="2520000"/>
          </a:xfrm>
          <a:prstGeom prst="rect">
            <a:avLst/>
          </a:prstGeom>
          <a:noFill/>
        </p:spPr>
      </p:pic>
      <p:pic>
        <p:nvPicPr>
          <p:cNvPr id="27658" name="Picture 10" descr="colorblind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736" y="1032206"/>
            <a:ext cx="2520000" cy="2520000"/>
          </a:xfrm>
          <a:prstGeom prst="rect">
            <a:avLst/>
          </a:prstGeom>
          <a:noFill/>
        </p:spPr>
      </p:pic>
      <p:pic>
        <p:nvPicPr>
          <p:cNvPr id="27660" name="Picture 12" descr="colorblind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736" y="4087134"/>
            <a:ext cx="2520000" cy="2520000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Barvoslepost, barvocit - </a:t>
            </a:r>
            <a:r>
              <a:rPr lang="cs-CZ" sz="2000" b="1" u="sng" dirty="0" smtClean="0">
                <a:solidFill>
                  <a:srgbClr val="FF0000"/>
                </a:solidFill>
              </a:rPr>
              <a:t>test  (Daltonismus)</a:t>
            </a:r>
            <a:endParaRPr lang="cs-CZ" sz="2000" b="1" u="sng" dirty="0">
              <a:solidFill>
                <a:srgbClr val="FF0000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009244" y="3521895"/>
            <a:ext cx="72152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>
                <a:solidFill>
                  <a:srgbClr val="FF0000"/>
                </a:solidFill>
              </a:rPr>
              <a:t> </a:t>
            </a:r>
            <a:r>
              <a:rPr lang="cs-CZ" b="1" i="1" dirty="0" err="1" smtClean="0">
                <a:solidFill>
                  <a:srgbClr val="FF0000"/>
                </a:solidFill>
              </a:rPr>
              <a:t>Genosomálně</a:t>
            </a:r>
            <a:r>
              <a:rPr lang="cs-CZ" b="1" i="1" dirty="0" smtClean="0">
                <a:solidFill>
                  <a:srgbClr val="FF0000"/>
                </a:solidFill>
              </a:rPr>
              <a:t> recesivní -  V průměru Asi u 8 % mužů a 0,5 % žen  </a:t>
            </a:r>
            <a:endParaRPr lang="cs-CZ" b="1" i="1" dirty="0" smtClean="0">
              <a:solidFill>
                <a:srgbClr val="FF0000"/>
              </a:solidFill>
            </a:endParaRPr>
          </a:p>
          <a:p>
            <a:endParaRPr lang="cs-CZ" b="1" i="1" dirty="0" smtClean="0"/>
          </a:p>
          <a:p>
            <a:endParaRPr lang="cs-CZ" b="1" i="1" dirty="0" smtClean="0"/>
          </a:p>
          <a:p>
            <a:endParaRPr lang="cs-CZ" b="1" i="1" dirty="0" smtClean="0"/>
          </a:p>
          <a:p>
            <a:endParaRPr lang="cs-CZ" b="1" i="1" dirty="0" smtClean="0"/>
          </a:p>
          <a:p>
            <a:endParaRPr lang="cs-CZ" b="1" i="1" dirty="0" smtClean="0"/>
          </a:p>
          <a:p>
            <a:endParaRPr lang="cs-CZ" b="1" i="1" dirty="0" smtClean="0"/>
          </a:p>
          <a:p>
            <a:endParaRPr lang="cs-CZ" b="1" i="1" dirty="0" smtClean="0"/>
          </a:p>
          <a:p>
            <a:endParaRPr lang="cs-CZ" b="1" i="1" dirty="0" smtClean="0"/>
          </a:p>
          <a:p>
            <a:endParaRPr lang="cs-CZ" b="1" i="1" dirty="0" smtClean="0"/>
          </a:p>
          <a:p>
            <a:endParaRPr lang="cs-CZ" b="1" i="1" dirty="0" smtClean="0"/>
          </a:p>
          <a:p>
            <a:r>
              <a:rPr lang="cs-CZ" b="1" i="1" dirty="0" smtClean="0"/>
              <a:t>29                                                          45                                                           25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0" y="500042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Na 100 </a:t>
            </a:r>
            <a:r>
              <a:rPr lang="cs-CZ" b="1" dirty="0" err="1" smtClean="0"/>
              <a:t>můžů</a:t>
            </a:r>
            <a:r>
              <a:rPr lang="cs-CZ" b="1" dirty="0" smtClean="0"/>
              <a:t> připadá až 10 barvoslepých. Udělejte si test. Jak na tom jste vy?</a:t>
            </a:r>
            <a:endParaRPr lang="cs-CZ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857620" y="441308"/>
            <a:ext cx="5286380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Klinefelterův</a:t>
            </a: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syndrom (</a:t>
            </a:r>
            <a:r>
              <a:rPr kumimoji="0" lang="cs-CZ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Klinefelterův</a:t>
            </a: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</a:t>
            </a:r>
            <a:r>
              <a:rPr kumimoji="0" lang="cs-CZ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Reifensteinův</a:t>
            </a: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-</a:t>
            </a:r>
            <a:r>
              <a:rPr kumimoji="0" lang="cs-CZ" sz="1600" b="1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Albrightův</a:t>
            </a: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syndrom) je genetické onemocnění kdy jedinec (muž) má chromozom Y a dva nebo více chromozómů X (normální je jeden) - tzn. 47 XXY, v některých případech jde o mozaiky či jinou kombinaci např. 3 X chromozomy. Výskyt v ČR se pohybuje okolo 0,2%. Jedinci mají obvykle vyjádřené mužské pohlavní znaky, ale jsou neplodní. Inteligence nebývá změněna. Dnešní možnosti léčby neumožňují chorobu vyléčit, ale léčit ji. Jedinci tak mohou být bez příznaků.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000" b="1" u="sng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Klinefelterův</a:t>
            </a:r>
            <a:r>
              <a:rPr kumimoji="0" lang="cs-CZ" sz="2000" b="1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rPr>
              <a:t> syndrom</a:t>
            </a:r>
            <a:endParaRPr kumimoji="0" lang="cs-CZ" sz="2000" b="0" u="sng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pic>
        <p:nvPicPr>
          <p:cNvPr id="20484" name="Picture 4" descr="http://www.priznaky-projevy.cz/images/priznaky_projevy/jak-se-projevuje-klinefelteruv-syndrom-priznaky-projevy-symptomy-muz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42852"/>
            <a:ext cx="3000364" cy="4167172"/>
          </a:xfrm>
          <a:prstGeom prst="rect">
            <a:avLst/>
          </a:prstGeom>
          <a:noFill/>
        </p:spPr>
      </p:pic>
      <p:pic>
        <p:nvPicPr>
          <p:cNvPr id="20488" name="Picture 8" descr="http://www.priznaky-projevy.cz/images/priznaky_projevy/jak-se-projevuje-klinefelteruv-syndrom-priznaky-projevy-symptom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4333874"/>
            <a:ext cx="2809875" cy="2524126"/>
          </a:xfrm>
          <a:prstGeom prst="rect">
            <a:avLst/>
          </a:prstGeom>
          <a:noFill/>
        </p:spPr>
      </p:pic>
      <p:pic>
        <p:nvPicPr>
          <p:cNvPr id="20490" name="Picture 10" descr="http://www.priznaky-projevy.cz/images/priznaky_projevy/jak-se-projevuje-klinefelteruv-syndrom-priznaky-projevy-symptomy-chromozomy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286123"/>
            <a:ext cx="3286148" cy="35086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5720" y="571480"/>
            <a:ext cx="88582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Příznaky neléčené Fenylketonurie - PKU: mentální postižení, křeče, torpidní ekzém, typické světlé vlasy, řasy a obočí </a:t>
            </a:r>
            <a:endParaRPr lang="cs-CZ" b="1" dirty="0" smtClean="0"/>
          </a:p>
          <a:p>
            <a:r>
              <a:rPr lang="cs-CZ" b="1" dirty="0" err="1" smtClean="0">
                <a:solidFill>
                  <a:srgbClr val="FF0000"/>
                </a:solidFill>
              </a:rPr>
              <a:t>Autosomálně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recesiní</a:t>
            </a:r>
            <a:r>
              <a:rPr lang="cs-CZ" b="1" dirty="0" smtClean="0">
                <a:solidFill>
                  <a:srgbClr val="FF0000"/>
                </a:solidFill>
              </a:rPr>
              <a:t> - mutace v genu pro tvorbu enzymu </a:t>
            </a:r>
            <a:r>
              <a:rPr lang="cs-CZ" b="1" dirty="0" err="1" smtClean="0">
                <a:solidFill>
                  <a:srgbClr val="FF0000"/>
                </a:solidFill>
              </a:rPr>
              <a:t>thyrozinázy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/>
          <a:srcRect l="4174" t="4314" r="3996" b="15817"/>
          <a:stretch>
            <a:fillRect/>
          </a:stretch>
        </p:blipFill>
        <p:spPr bwMode="auto">
          <a:xfrm>
            <a:off x="71406" y="1961990"/>
            <a:ext cx="7643866" cy="4824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Neléčená Fenylketonurie - PKU</a:t>
            </a:r>
            <a:endParaRPr lang="cs-CZ" sz="2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>
          <a:xfrm>
            <a:off x="5689289" y="6143644"/>
            <a:ext cx="3357586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           mozek              normální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     pacienta s HD         mozek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0" y="3334132"/>
            <a:ext cx="5357818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• </a:t>
            </a:r>
            <a:r>
              <a:rPr lang="cs-CZ" b="1" dirty="0" smtClean="0"/>
              <a:t>obvykle se projevuje mimovolními pohyby, </a:t>
            </a:r>
            <a:br>
              <a:rPr lang="cs-CZ" b="1" dirty="0" smtClean="0"/>
            </a:br>
            <a:r>
              <a:rPr lang="cs-CZ" b="1" dirty="0" smtClean="0"/>
              <a:t>   abnormálním způsobem chůze a poruchou řeči, </a:t>
            </a:r>
            <a:br>
              <a:rPr lang="cs-CZ" b="1" dirty="0" smtClean="0"/>
            </a:br>
            <a:r>
              <a:rPr lang="cs-CZ" b="1" dirty="0" smtClean="0"/>
              <a:t>   </a:t>
            </a:r>
            <a:r>
              <a:rPr lang="cs-CZ" b="1" dirty="0" err="1" smtClean="0"/>
              <a:t>unemocných</a:t>
            </a:r>
            <a:r>
              <a:rPr lang="cs-CZ" b="1" dirty="0" smtClean="0"/>
              <a:t> se postupně projevuje úbytek </a:t>
            </a:r>
            <a:br>
              <a:rPr lang="cs-CZ" b="1" dirty="0" smtClean="0"/>
            </a:br>
            <a:r>
              <a:rPr lang="cs-CZ" b="1" dirty="0" smtClean="0"/>
              <a:t>   rozumových schopností, </a:t>
            </a:r>
            <a:r>
              <a:rPr lang="pt-BR" b="1" dirty="0" smtClean="0"/>
              <a:t>poruchy nálady a chování – 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   </a:t>
            </a:r>
            <a:r>
              <a:rPr lang="pt-BR" b="1" dirty="0" smtClean="0"/>
              <a:t>presenilní demence,</a:t>
            </a:r>
            <a:r>
              <a:rPr lang="cs-CZ" b="1" dirty="0" smtClean="0"/>
              <a:t> vyskytuje se psychiatrická </a:t>
            </a:r>
            <a:br>
              <a:rPr lang="cs-CZ" b="1" dirty="0" smtClean="0"/>
            </a:br>
            <a:r>
              <a:rPr lang="cs-CZ" b="1" dirty="0" smtClean="0"/>
              <a:t>   </a:t>
            </a:r>
            <a:r>
              <a:rPr lang="cs-CZ" b="1" dirty="0" smtClean="0"/>
              <a:t>symptomatologie</a:t>
            </a:r>
          </a:p>
          <a:p>
            <a:endParaRPr lang="cs-CZ" b="1" dirty="0" smtClean="0"/>
          </a:p>
          <a:p>
            <a:r>
              <a:rPr lang="cs-CZ" sz="2000" b="1" dirty="0" err="1" smtClean="0">
                <a:solidFill>
                  <a:srgbClr val="FF0000"/>
                </a:solidFill>
              </a:rPr>
              <a:t>Autosomálně</a:t>
            </a:r>
            <a:r>
              <a:rPr lang="cs-CZ" sz="2000" b="1" dirty="0" smtClean="0">
                <a:solidFill>
                  <a:srgbClr val="FF0000"/>
                </a:solidFill>
              </a:rPr>
              <a:t> dominantní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b="1" u="sng" dirty="0" err="1" smtClean="0">
                <a:solidFill>
                  <a:srgbClr val="FF0000"/>
                </a:solidFill>
              </a:rPr>
              <a:t>Huntingtonova</a:t>
            </a:r>
            <a:r>
              <a:rPr lang="cs-CZ" sz="2400" b="1" u="sng" dirty="0" smtClean="0">
                <a:solidFill>
                  <a:srgbClr val="FF0000"/>
                </a:solidFill>
              </a:rPr>
              <a:t> choroba - HN</a:t>
            </a:r>
          </a:p>
        </p:txBody>
      </p:sp>
      <p:sp>
        <p:nvSpPr>
          <p:cNvPr id="4" name="Obdélník 3"/>
          <p:cNvSpPr/>
          <p:nvPr/>
        </p:nvSpPr>
        <p:spPr>
          <a:xfrm>
            <a:off x="0" y="355452"/>
            <a:ext cx="92869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• </a:t>
            </a:r>
            <a:r>
              <a:rPr lang="cs-CZ" b="1" dirty="0" err="1" smtClean="0"/>
              <a:t>Hungtingtonova</a:t>
            </a:r>
            <a:r>
              <a:rPr lang="cs-CZ" b="1" dirty="0" smtClean="0"/>
              <a:t> nemoc je poměrně vzácné onemocnění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postihuje </a:t>
            </a:r>
            <a:r>
              <a:rPr lang="cs-CZ" b="1" dirty="0" err="1" smtClean="0"/>
              <a:t>přibliţně</a:t>
            </a:r>
            <a:r>
              <a:rPr lang="cs-CZ" b="1" dirty="0" smtClean="0"/>
              <a:t> 5 </a:t>
            </a:r>
            <a:r>
              <a:rPr lang="cs-CZ" b="1" dirty="0" err="1" smtClean="0"/>
              <a:t>aţ</a:t>
            </a:r>
            <a:r>
              <a:rPr lang="cs-CZ" b="1" dirty="0" smtClean="0"/>
              <a:t> 8 lidí ze 100 000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v ČR tedy </a:t>
            </a:r>
            <a:r>
              <a:rPr lang="cs-CZ" b="1" dirty="0" err="1" smtClean="0"/>
              <a:t>můţeme</a:t>
            </a:r>
            <a:r>
              <a:rPr lang="cs-CZ" b="1" dirty="0" smtClean="0"/>
              <a:t> předpokládat asi 500 - 800 takto nemocných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dědičnost je </a:t>
            </a:r>
            <a:r>
              <a:rPr lang="cs-CZ" b="1" dirty="0" err="1" smtClean="0"/>
              <a:t>autososmálně</a:t>
            </a:r>
            <a:r>
              <a:rPr lang="cs-CZ" b="1" dirty="0" smtClean="0"/>
              <a:t> dominantní</a:t>
            </a:r>
          </a:p>
          <a:p>
            <a:r>
              <a:rPr lang="pl-PL" dirty="0" smtClean="0"/>
              <a:t>• </a:t>
            </a:r>
            <a:r>
              <a:rPr lang="pl-PL" b="1" dirty="0" smtClean="0"/>
              <a:t>porucha IT genu na 4. chromozómu, který kóduje </a:t>
            </a:r>
            <a:r>
              <a:rPr lang="cs-CZ" b="1" dirty="0" smtClean="0"/>
              <a:t>příznačně pojmenovaný protein </a:t>
            </a:r>
            <a:r>
              <a:rPr lang="cs-CZ" b="1" dirty="0" err="1" smtClean="0"/>
              <a:t>Huntingtin</a:t>
            </a:r>
            <a:endParaRPr lang="cs-CZ" b="1" dirty="0" smtClean="0"/>
          </a:p>
          <a:p>
            <a:r>
              <a:rPr lang="cs-CZ" dirty="0" smtClean="0"/>
              <a:t>• </a:t>
            </a:r>
            <a:r>
              <a:rPr lang="cs-CZ" b="1" dirty="0" smtClean="0"/>
              <a:t>v sekvenci </a:t>
            </a:r>
            <a:r>
              <a:rPr lang="cs-CZ" b="1" dirty="0" err="1" smtClean="0"/>
              <a:t>Huntingtinu</a:t>
            </a:r>
            <a:r>
              <a:rPr lang="cs-CZ" b="1" dirty="0" smtClean="0"/>
              <a:t> je od pozice 18. aminokyseliny řada </a:t>
            </a:r>
            <a:r>
              <a:rPr lang="cs-CZ" b="1" dirty="0" err="1" smtClean="0"/>
              <a:t>glutaminů</a:t>
            </a:r>
            <a:r>
              <a:rPr lang="cs-CZ" b="1" dirty="0" smtClean="0"/>
              <a:t> kódovaných tripletem       </a:t>
            </a:r>
            <a:br>
              <a:rPr lang="cs-CZ" b="1" dirty="0" smtClean="0"/>
            </a:br>
            <a:r>
              <a:rPr lang="cs-CZ" b="1" dirty="0" smtClean="0"/>
              <a:t>   CAG,takové opakované uspořádání na molekulární úrovni si přímo říká </a:t>
            </a:r>
            <a:r>
              <a:rPr lang="pt-BR" b="1" dirty="0" smtClean="0"/>
              <a:t>o problémy, Huntingtin</a:t>
            </a:r>
            <a:r>
              <a:rPr lang="cs-CZ" b="1" dirty="0" smtClean="0"/>
              <a:t> </a:t>
            </a:r>
            <a:br>
              <a:rPr lang="cs-CZ" b="1" dirty="0" smtClean="0"/>
            </a:br>
            <a:r>
              <a:rPr lang="cs-CZ" b="1" dirty="0" smtClean="0"/>
              <a:t>   </a:t>
            </a:r>
            <a:r>
              <a:rPr lang="pt-BR" b="1" dirty="0" smtClean="0"/>
              <a:t>„se porouchá“, kdy</a:t>
            </a:r>
            <a:r>
              <a:rPr lang="cs-CZ" b="1" dirty="0" smtClean="0"/>
              <a:t>ž</a:t>
            </a:r>
            <a:r>
              <a:rPr lang="pt-BR" b="1" dirty="0" smtClean="0"/>
              <a:t> má na</a:t>
            </a:r>
            <a:r>
              <a:rPr lang="cs-CZ" b="1" dirty="0" smtClean="0"/>
              <a:t> zmíněném místě příliš mnoho </a:t>
            </a:r>
            <a:r>
              <a:rPr lang="cs-CZ" b="1" dirty="0" err="1" smtClean="0"/>
              <a:t>glutaminů</a:t>
            </a:r>
            <a:endParaRPr lang="cs-CZ" b="1" dirty="0" smtClean="0"/>
          </a:p>
          <a:p>
            <a:r>
              <a:rPr lang="cs-CZ" dirty="0" smtClean="0"/>
              <a:t>• </a:t>
            </a:r>
            <a:r>
              <a:rPr lang="cs-CZ" b="1" dirty="0" smtClean="0"/>
              <a:t>je dědičné </a:t>
            </a:r>
            <a:r>
              <a:rPr lang="cs-CZ" b="1" dirty="0" err="1" smtClean="0"/>
              <a:t>neurodegenerativní</a:t>
            </a:r>
            <a:r>
              <a:rPr lang="cs-CZ" b="1" dirty="0" smtClean="0"/>
              <a:t> onemocnění mozku, které postihuje jedince obojího pohlaví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příznaky se obvykle začínají objevovat mezi 20. </a:t>
            </a:r>
            <a:r>
              <a:rPr lang="cs-CZ" b="1" dirty="0" err="1" smtClean="0"/>
              <a:t>aţ</a:t>
            </a:r>
            <a:r>
              <a:rPr lang="cs-CZ" b="1" dirty="0" smtClean="0"/>
              <a:t> 45. rokem, často až poté, co už byla </a:t>
            </a:r>
            <a:br>
              <a:rPr lang="cs-CZ" b="1" dirty="0" smtClean="0"/>
            </a:br>
            <a:r>
              <a:rPr lang="cs-CZ" b="1" dirty="0" smtClean="0"/>
              <a:t>   dispozice pro onemocnění předána další generaci (generacím)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b="5275"/>
          <a:stretch>
            <a:fillRect/>
          </a:stretch>
        </p:blipFill>
        <p:spPr bwMode="auto">
          <a:xfrm>
            <a:off x="5689289" y="3438144"/>
            <a:ext cx="3357587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85770"/>
            <a:ext cx="5715540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Obdélník 1"/>
          <p:cNvSpPr/>
          <p:nvPr/>
        </p:nvSpPr>
        <p:spPr>
          <a:xfrm>
            <a:off x="0" y="58847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Autosomálně</a:t>
            </a:r>
            <a:r>
              <a:rPr lang="cs-CZ" sz="2000" b="1" u="sng" dirty="0" smtClean="0">
                <a:solidFill>
                  <a:srgbClr val="FF0000"/>
                </a:solidFill>
              </a:rPr>
              <a:t> dominantní dědičnost</a:t>
            </a:r>
          </a:p>
        </p:txBody>
      </p:sp>
      <p:sp>
        <p:nvSpPr>
          <p:cNvPr id="3" name="Obdélník 2"/>
          <p:cNvSpPr/>
          <p:nvPr/>
        </p:nvSpPr>
        <p:spPr>
          <a:xfrm>
            <a:off x="6500826" y="5000636"/>
            <a:ext cx="24288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Riziko 50%</a:t>
            </a:r>
          </a:p>
          <a:p>
            <a:r>
              <a:rPr lang="cs-CZ" b="1" dirty="0" smtClean="0"/>
              <a:t>pro potomky</a:t>
            </a:r>
          </a:p>
          <a:p>
            <a:r>
              <a:rPr lang="cs-CZ" b="1" dirty="0" smtClean="0"/>
              <a:t>a sourozence</a:t>
            </a:r>
          </a:p>
          <a:p>
            <a:r>
              <a:rPr lang="cs-CZ" b="1" dirty="0" smtClean="0"/>
              <a:t>nemocného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247650"/>
            <a:ext cx="2085975" cy="661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délník 2"/>
          <p:cNvSpPr/>
          <p:nvPr/>
        </p:nvSpPr>
        <p:spPr>
          <a:xfrm>
            <a:off x="2285984" y="214311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/>
              <a:t>pankreas</a:t>
            </a:r>
          </a:p>
        </p:txBody>
      </p:sp>
      <p:sp>
        <p:nvSpPr>
          <p:cNvPr id="4" name="Obdélník 3"/>
          <p:cNvSpPr/>
          <p:nvPr/>
        </p:nvSpPr>
        <p:spPr>
          <a:xfrm>
            <a:off x="2285984" y="2786058"/>
            <a:ext cx="13573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tenké střevo</a:t>
            </a:r>
          </a:p>
        </p:txBody>
      </p:sp>
      <p:sp>
        <p:nvSpPr>
          <p:cNvPr id="5" name="Obdélník 4"/>
          <p:cNvSpPr/>
          <p:nvPr/>
        </p:nvSpPr>
        <p:spPr>
          <a:xfrm>
            <a:off x="2428860" y="135729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/>
              <a:t>játra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43174" y="471488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/>
              <a:t>potní žlázy</a:t>
            </a:r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2071670" y="85723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/>
              <a:t>dýchací trakt</a:t>
            </a:r>
          </a:p>
        </p:txBody>
      </p:sp>
      <p:sp>
        <p:nvSpPr>
          <p:cNvPr id="8" name="Obdélník 7"/>
          <p:cNvSpPr/>
          <p:nvPr/>
        </p:nvSpPr>
        <p:spPr>
          <a:xfrm>
            <a:off x="2357422" y="3429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/>
              <a:t>reprodukce</a:t>
            </a:r>
          </a:p>
        </p:txBody>
      </p:sp>
      <p:sp>
        <p:nvSpPr>
          <p:cNvPr id="9" name="Obdélník 8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Cystická fibrosa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4572000" y="571480"/>
            <a:ext cx="4572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2000" b="1" dirty="0" err="1" smtClean="0">
                <a:solidFill>
                  <a:srgbClr val="FF0000"/>
                </a:solidFill>
              </a:rPr>
              <a:t>Autosomálně</a:t>
            </a:r>
            <a:r>
              <a:rPr lang="cs-CZ" sz="2000" b="1" dirty="0" smtClean="0">
                <a:solidFill>
                  <a:srgbClr val="FF0000"/>
                </a:solidFill>
              </a:rPr>
              <a:t> recesivní onemocnění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Lokalizace 7q31.2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Frekvence nemocných v ČR cca 1/3000-5000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Frekvence přenašečů v ČR cca 1/26-1/29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Gen zmapován v roce 1989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V současné době popsáno cca 1700 mutací</a:t>
            </a:r>
            <a:endParaRPr lang="cs-CZ" dirty="0"/>
          </a:p>
        </p:txBody>
      </p:sp>
      <p:sp>
        <p:nvSpPr>
          <p:cNvPr id="13" name="Obdélník 12"/>
          <p:cNvSpPr/>
          <p:nvPr/>
        </p:nvSpPr>
        <p:spPr>
          <a:xfrm>
            <a:off x="4643438" y="2571744"/>
            <a:ext cx="450056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u="sng" dirty="0" smtClean="0"/>
              <a:t>Klinické příznaky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Respirační trakt – opakované komplikované </a:t>
            </a:r>
            <a:br>
              <a:rPr lang="cs-CZ" b="1" dirty="0" smtClean="0"/>
            </a:br>
            <a:r>
              <a:rPr lang="cs-CZ" b="1" dirty="0" smtClean="0"/>
              <a:t>   infekce, vazký hlen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Zažívací trakt – pankreatická insuficience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Poruchy růstu, neprospívání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Iontová </a:t>
            </a:r>
            <a:r>
              <a:rPr lang="cs-CZ" b="1" dirty="0" err="1" smtClean="0"/>
              <a:t>disbalance</a:t>
            </a:r>
            <a:r>
              <a:rPr lang="cs-CZ" b="1" dirty="0" smtClean="0"/>
              <a:t>, zvýšená koncentrace </a:t>
            </a:r>
            <a:br>
              <a:rPr lang="cs-CZ" b="1" dirty="0" smtClean="0"/>
            </a:br>
            <a:r>
              <a:rPr lang="cs-CZ" b="1" dirty="0" smtClean="0"/>
              <a:t>   chloridů v potu (slané dítě)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Poruchy reprodukce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9633" y="571480"/>
            <a:ext cx="4350955" cy="35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Obdélník 2"/>
          <p:cNvSpPr/>
          <p:nvPr/>
        </p:nvSpPr>
        <p:spPr>
          <a:xfrm>
            <a:off x="4667847" y="59973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 smtClean="0"/>
              <a:t>Rozložení mutací v jednotlivých</a:t>
            </a:r>
          </a:p>
          <a:p>
            <a:r>
              <a:rPr lang="cs-CZ" b="1" dirty="0" err="1" smtClean="0"/>
              <a:t>exonech</a:t>
            </a:r>
            <a:r>
              <a:rPr lang="cs-CZ" b="1" dirty="0" smtClean="0"/>
              <a:t> CFTR genu</a:t>
            </a:r>
            <a:endParaRPr lang="cs-CZ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67847" y="2496917"/>
            <a:ext cx="4352601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bdélník 4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Cystická fibrosa</a:t>
            </a:r>
            <a:r>
              <a:rPr lang="cs-CZ" sz="2000" b="1" dirty="0" smtClean="0">
                <a:solidFill>
                  <a:srgbClr val="FF0000"/>
                </a:solidFill>
              </a:rPr>
              <a:t> - pokračování</a:t>
            </a:r>
            <a:endParaRPr lang="cs-CZ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71536" y="0"/>
            <a:ext cx="9715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"/>
            <a:ext cx="9144000" cy="6857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3133715" y="585353"/>
            <a:ext cx="2857488" cy="6215106"/>
          </a:xfrm>
          <a:prstGeom prst="roundRect">
            <a:avLst>
              <a:gd name="adj" fmla="val 723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6224599" y="585353"/>
            <a:ext cx="2857488" cy="6215106"/>
          </a:xfrm>
          <a:prstGeom prst="roundRect">
            <a:avLst>
              <a:gd name="adj" fmla="val 723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33338" y="585353"/>
            <a:ext cx="2857488" cy="6215106"/>
          </a:xfrm>
          <a:prstGeom prst="roundRect">
            <a:avLst>
              <a:gd name="adj" fmla="val 723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Rychlý přehled genetických diagnóz  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543" y="629210"/>
            <a:ext cx="2900383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Autozomálně - dominantně</a:t>
            </a:r>
            <a:br>
              <a:rPr lang="cs-CZ" b="1" dirty="0" smtClean="0">
                <a:solidFill>
                  <a:srgbClr val="FF0000"/>
                </a:solidFill>
              </a:rPr>
            </a:br>
            <a:r>
              <a:rPr lang="cs-CZ" b="1" dirty="0" smtClean="0">
                <a:solidFill>
                  <a:srgbClr val="FF0000"/>
                </a:solidFill>
              </a:rPr>
              <a:t>dědičné choroby </a:t>
            </a:r>
          </a:p>
          <a:p>
            <a:pPr algn="ctr"/>
            <a:r>
              <a:rPr lang="cs-CZ" sz="1400" dirty="0" smtClean="0"/>
              <a:t/>
            </a:r>
            <a:br>
              <a:rPr lang="cs-CZ" sz="1400" dirty="0" smtClean="0"/>
            </a:br>
            <a:r>
              <a:rPr lang="cs-CZ" sz="1400" i="1" dirty="0" smtClean="0"/>
              <a:t>U některých uvedených chorob se spíše jedná o neúplně dominantní typ dědičnosti, kde postižení jedinci jsou </a:t>
            </a:r>
            <a:r>
              <a:rPr lang="cs-CZ" sz="1400" i="1" dirty="0" err="1" smtClean="0"/>
              <a:t>heterozygoti</a:t>
            </a:r>
            <a:r>
              <a:rPr lang="cs-CZ" sz="1400" i="1" dirty="0" smtClean="0"/>
              <a:t>; u dominantních homozygotů je fenotypový stav mnohem závažnější. </a:t>
            </a:r>
            <a:r>
              <a:rPr lang="cs-CZ" sz="1400" dirty="0" smtClean="0"/>
              <a:t/>
            </a:r>
            <a:br>
              <a:rPr lang="cs-CZ" sz="1400" dirty="0" smtClean="0"/>
            </a:br>
            <a:endParaRPr lang="cs-CZ" sz="1400" dirty="0" smtClean="0"/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Achondroplázie</a:t>
            </a:r>
            <a:r>
              <a:rPr lang="cs-CZ" sz="1400" b="1" dirty="0" smtClean="0"/>
              <a:t> FGFR3 (fibroblast-</a:t>
            </a:r>
            <a:r>
              <a:rPr lang="cs-CZ" sz="1400" b="1" dirty="0" err="1" smtClean="0"/>
              <a:t>growth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factor</a:t>
            </a:r>
            <a:r>
              <a:rPr lang="cs-CZ" sz="1400" b="1" dirty="0" smtClean="0"/>
              <a:t>-receptor-3)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Apertův</a:t>
            </a:r>
            <a:r>
              <a:rPr lang="cs-CZ" sz="1400" b="1" dirty="0" smtClean="0"/>
              <a:t> syndrom FGFR2 (fibroblast-</a:t>
            </a:r>
            <a:r>
              <a:rPr lang="cs-CZ" sz="1400" b="1" dirty="0" err="1" smtClean="0"/>
              <a:t>growth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factor</a:t>
            </a:r>
            <a:r>
              <a:rPr lang="cs-CZ" sz="1400" b="1" dirty="0" smtClean="0"/>
              <a:t>-receptor-2)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Dentinogenesis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imperfecta</a:t>
            </a:r>
            <a:r>
              <a:rPr lang="cs-CZ" sz="1400" b="1" dirty="0" smtClean="0"/>
              <a:t> DSPP (dentin-</a:t>
            </a:r>
            <a:r>
              <a:rPr lang="cs-CZ" sz="1400" b="1" dirty="0" err="1" smtClean="0"/>
              <a:t>sialofosfoprotein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it-IT" sz="1400" dirty="0" smtClean="0"/>
              <a:t>• </a:t>
            </a:r>
            <a:r>
              <a:rPr lang="it-IT" sz="1400" b="1" dirty="0" smtClean="0"/>
              <a:t>Ehlers-Danlos syndrom COL1A1, COL5A1, COL5A2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Familiární </a:t>
            </a:r>
            <a:r>
              <a:rPr lang="cs-CZ" sz="1400" b="1" dirty="0" err="1" smtClean="0"/>
              <a:t>hypercholesterolémie</a:t>
            </a:r>
            <a:r>
              <a:rPr lang="cs-CZ" sz="1400" b="1" dirty="0" smtClean="0"/>
              <a:t> LDLR (LDL receptor)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Leidenská mutace F5 (</a:t>
            </a:r>
            <a:r>
              <a:rPr lang="cs-CZ" sz="1400" b="1" dirty="0" err="1" smtClean="0"/>
              <a:t>Factor</a:t>
            </a:r>
            <a:r>
              <a:rPr lang="cs-CZ" sz="1400" b="1" dirty="0" smtClean="0"/>
              <a:t> V Leiden)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Marfanův</a:t>
            </a:r>
            <a:r>
              <a:rPr lang="cs-CZ" sz="1400" b="1" dirty="0" smtClean="0"/>
              <a:t> syndrom FBN1 (</a:t>
            </a:r>
            <a:r>
              <a:rPr lang="cs-CZ" sz="1400" b="1" dirty="0" err="1" smtClean="0"/>
              <a:t>fibrilin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it-IT" sz="1400" dirty="0" smtClean="0"/>
              <a:t>• </a:t>
            </a:r>
            <a:r>
              <a:rPr lang="it-IT" sz="1400" b="1" dirty="0" smtClean="0"/>
              <a:t>Osteogenesis imperfecta COL1A1, COL1A2 (kolagen – α 1, 2 řetězec) </a:t>
            </a:r>
          </a:p>
          <a:p>
            <a:pPr marL="180975" indent="-180975"/>
            <a:r>
              <a:rPr lang="en-US" sz="1400" dirty="0" smtClean="0"/>
              <a:t>• </a:t>
            </a:r>
            <a:r>
              <a:rPr lang="en-US" sz="1400" b="1" dirty="0" err="1" smtClean="0"/>
              <a:t>Polycystická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choroba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ledvin</a:t>
            </a:r>
            <a:r>
              <a:rPr lang="en-US" sz="1400" b="1" dirty="0" smtClean="0"/>
              <a:t> (AD) PKD1, PKD2 </a:t>
            </a:r>
          </a:p>
        </p:txBody>
      </p:sp>
      <p:sp>
        <p:nvSpPr>
          <p:cNvPr id="7" name="Obdélník 6"/>
          <p:cNvSpPr/>
          <p:nvPr/>
        </p:nvSpPr>
        <p:spPr>
          <a:xfrm>
            <a:off x="3176578" y="585353"/>
            <a:ext cx="2857520" cy="56015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Autozomálně-recesivně dědičné choroby</a:t>
            </a:r>
          </a:p>
          <a:p>
            <a:r>
              <a:rPr lang="cs-CZ" sz="1400" dirty="0" smtClean="0">
                <a:solidFill>
                  <a:srgbClr val="FF0000"/>
                </a:solidFill>
              </a:rPr>
              <a:t>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Alkaptonurie HGD (</a:t>
            </a:r>
            <a:r>
              <a:rPr lang="cs-CZ" sz="1400" b="1" dirty="0" err="1" smtClean="0"/>
              <a:t>homogentisát</a:t>
            </a:r>
            <a:r>
              <a:rPr lang="cs-CZ" sz="1400" b="1" dirty="0" smtClean="0"/>
              <a:t>-1,2-</a:t>
            </a:r>
            <a:r>
              <a:rPr lang="cs-CZ" sz="1400" b="1" dirty="0" err="1" smtClean="0"/>
              <a:t>deoxygenasa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Crigler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Najjarův</a:t>
            </a:r>
            <a:r>
              <a:rPr lang="cs-CZ" sz="1400" b="1" dirty="0" smtClean="0"/>
              <a:t> syndrom UGT1A1 (UDP-</a:t>
            </a:r>
            <a:r>
              <a:rPr lang="cs-CZ" sz="1400" b="1" dirty="0" err="1" smtClean="0"/>
              <a:t>glykosyltransferasa</a:t>
            </a:r>
            <a:r>
              <a:rPr lang="cs-CZ" sz="1400" b="1" dirty="0" smtClean="0"/>
              <a:t>-1)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Cystická fibróza CFTR (</a:t>
            </a:r>
            <a:r>
              <a:rPr lang="cs-CZ" sz="1400" b="1" dirty="0" err="1" smtClean="0"/>
              <a:t>cystic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fibrosis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conductance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regulator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Fenylketonurie PAH (</a:t>
            </a:r>
            <a:r>
              <a:rPr lang="cs-CZ" sz="1400" b="1" dirty="0" err="1" smtClean="0"/>
              <a:t>fenylalaninhydroxylasa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Galaktosemie</a:t>
            </a:r>
            <a:r>
              <a:rPr lang="cs-CZ" sz="1400" b="1" dirty="0" smtClean="0"/>
              <a:t> GALT (galaktosa-1-fosfát-</a:t>
            </a:r>
            <a:r>
              <a:rPr lang="cs-CZ" sz="1400" b="1" dirty="0" err="1" smtClean="0"/>
              <a:t>uridylyltransferasa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Polycystická</a:t>
            </a:r>
            <a:r>
              <a:rPr lang="cs-CZ" sz="1400" b="1" dirty="0" smtClean="0"/>
              <a:t> choroba ledvin (AR) PKHD1 (dětský typ)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Srpkovitá anémie HBB (globin beta)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Syndrom </a:t>
            </a:r>
            <a:r>
              <a:rPr lang="cs-CZ" sz="1400" b="1" dirty="0" err="1" smtClean="0"/>
              <a:t>Hurlerové</a:t>
            </a:r>
            <a:r>
              <a:rPr lang="cs-CZ" sz="1400" b="1" dirty="0" smtClean="0"/>
              <a:t> IDUA (alfa-L-</a:t>
            </a:r>
            <a:r>
              <a:rPr lang="cs-CZ" sz="1400" b="1" dirty="0" err="1" smtClean="0"/>
              <a:t>iduronidasa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Tay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Sachsova</a:t>
            </a:r>
            <a:r>
              <a:rPr lang="cs-CZ" sz="1400" b="1" dirty="0" smtClean="0"/>
              <a:t> choroba HEXA (</a:t>
            </a:r>
            <a:r>
              <a:rPr lang="cs-CZ" sz="1400" b="1" dirty="0" err="1" smtClean="0"/>
              <a:t>hexosaminidasa</a:t>
            </a:r>
            <a:r>
              <a:rPr lang="cs-CZ" sz="1400" b="1" dirty="0" smtClean="0"/>
              <a:t> A – </a:t>
            </a:r>
            <a:r>
              <a:rPr lang="el-GR" sz="1400" b="1" dirty="0" smtClean="0"/>
              <a:t>α </a:t>
            </a:r>
            <a:r>
              <a:rPr lang="cs-CZ" sz="1400" b="1" dirty="0" err="1" smtClean="0"/>
              <a:t>podjednotka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Wilsonova choroba ATP7B </a:t>
            </a:r>
          </a:p>
          <a:p>
            <a:pPr marL="180975" indent="-180975"/>
            <a:r>
              <a:rPr lang="el-GR" sz="1400" dirty="0" smtClean="0"/>
              <a:t>• </a:t>
            </a:r>
            <a:r>
              <a:rPr lang="el-GR" sz="1400" b="1" dirty="0" smtClean="0"/>
              <a:t>α </a:t>
            </a:r>
            <a:r>
              <a:rPr lang="cs-CZ" sz="1400" b="1" dirty="0" err="1" smtClean="0"/>
              <a:t>Talasémie</a:t>
            </a:r>
            <a:r>
              <a:rPr lang="cs-CZ" sz="1400" b="1" dirty="0" smtClean="0"/>
              <a:t> HBA (globin alfa) </a:t>
            </a:r>
          </a:p>
          <a:p>
            <a:pPr marL="180975" indent="-180975"/>
            <a:r>
              <a:rPr lang="el-GR" sz="1400" dirty="0" smtClean="0"/>
              <a:t>•</a:t>
            </a:r>
            <a:r>
              <a:rPr lang="el-GR" sz="1400" b="1" dirty="0" smtClean="0"/>
              <a:t>β </a:t>
            </a:r>
            <a:r>
              <a:rPr lang="cs-CZ" sz="1400" b="1" dirty="0" err="1" smtClean="0"/>
              <a:t>Talasémie</a:t>
            </a:r>
            <a:r>
              <a:rPr lang="cs-CZ" sz="1400" b="1" dirty="0" smtClean="0"/>
              <a:t> HBB (globin beta)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215074" y="585353"/>
            <a:ext cx="292892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 X-vázané choroby </a:t>
            </a:r>
          </a:p>
          <a:p>
            <a:pPr algn="ctr"/>
            <a:endParaRPr lang="cs-CZ" sz="1400" i="1" dirty="0" smtClean="0"/>
          </a:p>
          <a:p>
            <a:pPr algn="ctr"/>
            <a:r>
              <a:rPr lang="cs-CZ" sz="1400" i="1" dirty="0" smtClean="0"/>
              <a:t>Y-vázaná dědičnost prakticky neexistuje</a:t>
            </a:r>
            <a:r>
              <a:rPr lang="cs-CZ" sz="1400" dirty="0" smtClean="0"/>
              <a:t> </a:t>
            </a:r>
          </a:p>
          <a:p>
            <a:pPr marL="180975" indent="-180975" algn="ctr"/>
            <a:endParaRPr lang="cs-CZ" sz="1400" dirty="0" smtClean="0"/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Adrenoleukodystrofie</a:t>
            </a:r>
            <a:r>
              <a:rPr lang="cs-CZ" sz="1400" b="1" dirty="0" smtClean="0"/>
              <a:t> ABCD1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Aicardiho</a:t>
            </a:r>
            <a:r>
              <a:rPr lang="cs-CZ" sz="1400" b="1" dirty="0" smtClean="0"/>
              <a:t> syndrom AIC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Beckerova</a:t>
            </a:r>
            <a:r>
              <a:rPr lang="cs-CZ" sz="1400" b="1" dirty="0" smtClean="0"/>
              <a:t> a </a:t>
            </a:r>
            <a:r>
              <a:rPr lang="cs-CZ" sz="1400" b="1" dirty="0" err="1" smtClean="0"/>
              <a:t>Duchennova</a:t>
            </a:r>
            <a:r>
              <a:rPr lang="cs-CZ" sz="1400" b="1" dirty="0" smtClean="0"/>
              <a:t> svalová dystrofie DMD (</a:t>
            </a:r>
            <a:r>
              <a:rPr lang="cs-CZ" sz="1400" b="1" dirty="0" err="1" smtClean="0"/>
              <a:t>dystrofin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Daltonismus – deuteranopie DCB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Hemofilie A F8 (koagulační faktor VIII)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Hemofilie B F9 (koagulační faktor IX) </a:t>
            </a:r>
          </a:p>
          <a:p>
            <a:pPr marL="180975" indent="-180975"/>
            <a:r>
              <a:rPr lang="it-IT" sz="1400" dirty="0" smtClean="0"/>
              <a:t>• </a:t>
            </a:r>
            <a:r>
              <a:rPr lang="it-IT" sz="1400" b="1" dirty="0" smtClean="0"/>
              <a:t>Incontinentia pigmenti NEMO (dominantní dědičnost)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Lesch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Nyhanův</a:t>
            </a:r>
            <a:r>
              <a:rPr lang="cs-CZ" sz="1400" b="1" dirty="0" smtClean="0"/>
              <a:t> syndrom HPRT1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Rettův</a:t>
            </a:r>
            <a:r>
              <a:rPr lang="cs-CZ" sz="1400" b="1" dirty="0" smtClean="0"/>
              <a:t> syndrom MECP2 (dominantní dědičnost) </a:t>
            </a:r>
          </a:p>
          <a:p>
            <a:pPr marL="180975" indent="-180975"/>
            <a:r>
              <a:rPr lang="fr-FR" sz="1400" dirty="0" smtClean="0"/>
              <a:t>• </a:t>
            </a:r>
            <a:r>
              <a:rPr lang="fr-FR" sz="1400" b="1" dirty="0" smtClean="0"/>
              <a:t>Vitamin D rezistentní rachitis PHEX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3133715" y="585353"/>
            <a:ext cx="2857488" cy="6215106"/>
          </a:xfrm>
          <a:prstGeom prst="roundRect">
            <a:avLst>
              <a:gd name="adj" fmla="val 723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6224599" y="585353"/>
            <a:ext cx="2857488" cy="6215106"/>
          </a:xfrm>
          <a:prstGeom prst="roundRect">
            <a:avLst>
              <a:gd name="adj" fmla="val 723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33338" y="585353"/>
            <a:ext cx="2857488" cy="6215106"/>
          </a:xfrm>
          <a:prstGeom prst="roundRect">
            <a:avLst>
              <a:gd name="adj" fmla="val 723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Rychlý přehled genetických diagnóz 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543" y="629210"/>
            <a:ext cx="2900383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Chromosomové aberace </a:t>
            </a:r>
            <a:r>
              <a:rPr lang="cs-CZ" sz="1400" b="1" dirty="0" smtClean="0">
                <a:solidFill>
                  <a:srgbClr val="FF0000"/>
                </a:solidFill>
              </a:rPr>
              <a:t/>
            </a:r>
            <a:br>
              <a:rPr lang="cs-CZ" sz="1400" b="1" dirty="0" smtClean="0">
                <a:solidFill>
                  <a:srgbClr val="FF0000"/>
                </a:solidFill>
              </a:rPr>
            </a:br>
            <a:endParaRPr lang="cs-CZ" sz="14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1400" i="1" dirty="0" smtClean="0"/>
              <a:t>Je třeba uvažovat možnost mozaikových forem. </a:t>
            </a:r>
          </a:p>
          <a:p>
            <a:endParaRPr lang="cs-CZ" sz="1400" dirty="0" smtClean="0"/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Downův syndrom </a:t>
            </a:r>
            <a:r>
              <a:rPr lang="cs-CZ" sz="1400" b="1" dirty="0" err="1" smtClean="0"/>
              <a:t>Trisomie</a:t>
            </a:r>
            <a:r>
              <a:rPr lang="cs-CZ" sz="1400" b="1" dirty="0" smtClean="0"/>
              <a:t> 21. chromosomu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Edwardsův</a:t>
            </a:r>
            <a:r>
              <a:rPr lang="cs-CZ" sz="1400" b="1" dirty="0" smtClean="0"/>
              <a:t> syndrom </a:t>
            </a:r>
            <a:r>
              <a:rPr lang="cs-CZ" sz="1400" b="1" dirty="0" err="1" smtClean="0"/>
              <a:t>Trisomie</a:t>
            </a:r>
            <a:r>
              <a:rPr lang="cs-CZ" sz="1400" b="1" dirty="0" smtClean="0"/>
              <a:t> 18. chromosomu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Pataův</a:t>
            </a:r>
            <a:r>
              <a:rPr lang="cs-CZ" sz="1400" b="1" dirty="0" smtClean="0"/>
              <a:t> syndrom </a:t>
            </a:r>
            <a:r>
              <a:rPr lang="cs-CZ" sz="1400" b="1" dirty="0" err="1" smtClean="0"/>
              <a:t>Trisomie</a:t>
            </a:r>
            <a:r>
              <a:rPr lang="cs-CZ" sz="1400" b="1" dirty="0" smtClean="0"/>
              <a:t> 13. chromosomu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Turnerův</a:t>
            </a:r>
            <a:r>
              <a:rPr lang="cs-CZ" sz="1400" b="1" dirty="0" smtClean="0"/>
              <a:t> syndrom 45,X (</a:t>
            </a:r>
            <a:r>
              <a:rPr lang="cs-CZ" sz="1400" b="1" dirty="0" err="1" smtClean="0"/>
              <a:t>monosomie</a:t>
            </a:r>
            <a:r>
              <a:rPr lang="cs-CZ" sz="1400" b="1" dirty="0" smtClean="0"/>
              <a:t> X)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Klinefelterův</a:t>
            </a:r>
            <a:r>
              <a:rPr lang="cs-CZ" sz="1400" b="1" dirty="0" smtClean="0"/>
              <a:t> syndrom 47,XXY (resp. 48,XXXY aj.)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Triple X syndrom („</a:t>
            </a:r>
            <a:r>
              <a:rPr lang="cs-CZ" sz="1400" b="1" dirty="0" err="1" smtClean="0"/>
              <a:t>superfemale</a:t>
            </a:r>
            <a:r>
              <a:rPr lang="cs-CZ" sz="1400" b="1" dirty="0" smtClean="0"/>
              <a:t>“) </a:t>
            </a:r>
            <a:r>
              <a:rPr lang="cs-CZ" sz="1400" b="1" dirty="0" err="1" smtClean="0"/>
              <a:t>Trisomie</a:t>
            </a:r>
            <a:r>
              <a:rPr lang="cs-CZ" sz="1400" b="1" dirty="0" smtClean="0"/>
              <a:t> X chromosomu - 47, XXX (resp. 48, XXXX aj.) </a:t>
            </a:r>
          </a:p>
          <a:p>
            <a:pPr marL="180975" indent="-180975"/>
            <a:r>
              <a:rPr lang="fr-FR" sz="1400" dirty="0" smtClean="0"/>
              <a:t>• </a:t>
            </a:r>
            <a:r>
              <a:rPr lang="fr-FR" sz="1400" b="1" dirty="0" smtClean="0"/>
              <a:t>Syndrom XYY („supermale“) 47, XYY (resp. 48, XXYY aj.)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Syndrom </a:t>
            </a:r>
            <a:r>
              <a:rPr lang="cs-CZ" sz="1400" b="1" dirty="0" err="1" smtClean="0"/>
              <a:t>Cri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du</a:t>
            </a:r>
            <a:r>
              <a:rPr lang="cs-CZ" sz="1400" b="1" dirty="0" smtClean="0"/>
              <a:t> chat </a:t>
            </a:r>
            <a:r>
              <a:rPr lang="cs-CZ" sz="1400" b="1" dirty="0" err="1" smtClean="0"/>
              <a:t>del</a:t>
            </a:r>
            <a:r>
              <a:rPr lang="cs-CZ" sz="1400" b="1" dirty="0" smtClean="0"/>
              <a:t>(5p)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Wolfův syndrom </a:t>
            </a:r>
            <a:r>
              <a:rPr lang="cs-CZ" sz="1400" b="1" dirty="0" err="1" smtClean="0"/>
              <a:t>del</a:t>
            </a:r>
            <a:r>
              <a:rPr lang="cs-CZ" sz="1400" b="1" dirty="0" smtClean="0"/>
              <a:t>(4p) </a:t>
            </a:r>
          </a:p>
        </p:txBody>
      </p:sp>
      <p:sp>
        <p:nvSpPr>
          <p:cNvPr id="7" name="Obdélník 6"/>
          <p:cNvSpPr/>
          <p:nvPr/>
        </p:nvSpPr>
        <p:spPr>
          <a:xfrm>
            <a:off x="3176578" y="585353"/>
            <a:ext cx="2857520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Hereditární nádorové syndromy</a:t>
            </a:r>
            <a:r>
              <a:rPr lang="cs-CZ" sz="1400" b="1" dirty="0" smtClean="0">
                <a:solidFill>
                  <a:srgbClr val="FF0000"/>
                </a:solidFill>
              </a:rPr>
              <a:t> </a:t>
            </a:r>
          </a:p>
          <a:p>
            <a:endParaRPr lang="cs-CZ" sz="1400" dirty="0" smtClean="0"/>
          </a:p>
          <a:p>
            <a:pPr algn="ctr"/>
            <a:r>
              <a:rPr lang="cs-CZ" sz="1400" i="1" dirty="0" smtClean="0"/>
              <a:t>Jedná se o onemocnění s </a:t>
            </a:r>
            <a:r>
              <a:rPr lang="cs-CZ" sz="1400" i="1" dirty="0" err="1" smtClean="0"/>
              <a:t>autosomálně</a:t>
            </a:r>
            <a:r>
              <a:rPr lang="cs-CZ" sz="1400" i="1" dirty="0" smtClean="0"/>
              <a:t> dominantním typem dědičnosti (a s neúplnou penetrancí). </a:t>
            </a:r>
          </a:p>
          <a:p>
            <a:endParaRPr lang="cs-CZ" sz="1400" dirty="0" smtClean="0"/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Cowdenův</a:t>
            </a:r>
            <a:r>
              <a:rPr lang="cs-CZ" sz="1400" b="1" dirty="0" smtClean="0"/>
              <a:t> syndrom PTEN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Familiární adenomatózní </a:t>
            </a:r>
            <a:r>
              <a:rPr lang="cs-CZ" sz="1400" b="1" dirty="0" err="1" smtClean="0"/>
              <a:t>polypóza</a:t>
            </a:r>
            <a:r>
              <a:rPr lang="cs-CZ" sz="1400" b="1" dirty="0" smtClean="0"/>
              <a:t> APC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Hereditární karcinom prsu a ovarií BRCA1, BRCA2, PALB2, CHEK2 a další </a:t>
            </a:r>
          </a:p>
          <a:p>
            <a:pPr marL="180975" indent="-180975"/>
            <a:r>
              <a:rPr lang="cs-CZ" sz="1400" dirty="0" smtClean="0"/>
              <a:t>•</a:t>
            </a:r>
            <a:r>
              <a:rPr lang="cs-CZ" sz="1400" b="1" dirty="0" err="1" smtClean="0"/>
              <a:t>Hered</a:t>
            </a:r>
            <a:r>
              <a:rPr lang="cs-CZ" sz="1400" b="1" dirty="0" smtClean="0"/>
              <a:t>. </a:t>
            </a:r>
            <a:r>
              <a:rPr lang="cs-CZ" sz="1400" b="1" dirty="0" err="1" smtClean="0"/>
              <a:t>nepolyp</a:t>
            </a:r>
            <a:r>
              <a:rPr lang="cs-CZ" sz="1400" b="1" dirty="0" smtClean="0"/>
              <a:t>. kolorektální karcinom hMSH2, hMLH1, hPMS1, hPMS2 a další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Li-</a:t>
            </a:r>
            <a:r>
              <a:rPr lang="cs-CZ" sz="1400" b="1" dirty="0" err="1" smtClean="0"/>
              <a:t>Fraumeni</a:t>
            </a:r>
            <a:r>
              <a:rPr lang="cs-CZ" sz="1400" b="1" dirty="0" smtClean="0"/>
              <a:t> syndrom TP53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Mnohočetná endokrinní </a:t>
            </a:r>
            <a:r>
              <a:rPr lang="cs-CZ" sz="1400" b="1" dirty="0" err="1" smtClean="0"/>
              <a:t>neoplázie</a:t>
            </a:r>
            <a:r>
              <a:rPr lang="cs-CZ" sz="1400" b="1" dirty="0" smtClean="0"/>
              <a:t> Typ I a II - MEN1, MEN2 (RET </a:t>
            </a:r>
            <a:r>
              <a:rPr lang="cs-CZ" sz="1400" b="1" dirty="0" err="1" smtClean="0"/>
              <a:t>protonkogen</a:t>
            </a:r>
            <a:r>
              <a:rPr lang="cs-CZ" sz="1400" b="1" dirty="0" smtClean="0"/>
              <a:t>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Neurofibromatóza</a:t>
            </a:r>
            <a:r>
              <a:rPr lang="cs-CZ" sz="1400" b="1" dirty="0" smtClean="0"/>
              <a:t> (typ I a II) NF1, NF2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Peutz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Jeghersův</a:t>
            </a:r>
            <a:r>
              <a:rPr lang="cs-CZ" sz="1400" b="1" dirty="0" smtClean="0"/>
              <a:t> syndrom STK 11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Retinoblastom Rb1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Tuberózní skleróza TSC1, TSC2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Von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Hippel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Lindau</a:t>
            </a:r>
            <a:r>
              <a:rPr lang="cs-CZ" sz="1400" b="1" dirty="0" smtClean="0"/>
              <a:t> syndrom VHL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Wilmsův</a:t>
            </a:r>
            <a:r>
              <a:rPr lang="cs-CZ" sz="1400" b="1" dirty="0" smtClean="0"/>
              <a:t> tumor WT1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215074" y="585353"/>
            <a:ext cx="2928926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Mitochondriální poruchy </a:t>
            </a:r>
            <a:endParaRPr lang="cs-CZ" sz="1400" b="1" i="1" dirty="0" smtClean="0">
              <a:solidFill>
                <a:srgbClr val="FF0000"/>
              </a:solidFill>
            </a:endParaRPr>
          </a:p>
          <a:p>
            <a:endParaRPr lang="cs-CZ" sz="1400" dirty="0" smtClean="0"/>
          </a:p>
          <a:p>
            <a:pPr algn="ctr"/>
            <a:r>
              <a:rPr lang="cs-CZ" sz="1400" i="1" dirty="0" smtClean="0"/>
              <a:t>Vykazují </a:t>
            </a:r>
            <a:r>
              <a:rPr lang="cs-CZ" sz="1400" i="1" dirty="0" err="1" smtClean="0"/>
              <a:t>maternální</a:t>
            </a:r>
            <a:r>
              <a:rPr lang="cs-CZ" sz="1400" i="1" dirty="0" smtClean="0"/>
              <a:t> typ dědičnosti (mutace </a:t>
            </a:r>
            <a:r>
              <a:rPr lang="cs-CZ" sz="1400" i="1" dirty="0" err="1" smtClean="0"/>
              <a:t>mtDNA</a:t>
            </a:r>
            <a:r>
              <a:rPr lang="cs-CZ" sz="1400" i="1" dirty="0" smtClean="0"/>
              <a:t>) </a:t>
            </a:r>
          </a:p>
          <a:p>
            <a:endParaRPr lang="cs-CZ" sz="1400" dirty="0" smtClean="0"/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KSS - </a:t>
            </a:r>
            <a:r>
              <a:rPr lang="cs-CZ" sz="1400" b="1" dirty="0" err="1" smtClean="0"/>
              <a:t>Kearns</a:t>
            </a:r>
            <a:r>
              <a:rPr lang="cs-CZ" sz="1400" b="1" dirty="0" smtClean="0"/>
              <a:t> – </a:t>
            </a:r>
            <a:r>
              <a:rPr lang="cs-CZ" sz="1400" b="1" dirty="0" err="1" smtClean="0"/>
              <a:t>Sayre</a:t>
            </a:r>
            <a:r>
              <a:rPr lang="cs-CZ" sz="1400" b="1" dirty="0" smtClean="0"/>
              <a:t> Syndrom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LHON - </a:t>
            </a:r>
            <a:r>
              <a:rPr lang="cs-CZ" sz="1400" b="1" dirty="0" err="1" smtClean="0"/>
              <a:t>Leberova</a:t>
            </a:r>
            <a:r>
              <a:rPr lang="cs-CZ" sz="1400" b="1" dirty="0" smtClean="0"/>
              <a:t> Hereditární Optická Neuropatie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MELAS - </a:t>
            </a:r>
            <a:r>
              <a:rPr lang="cs-CZ" sz="1400" b="1" dirty="0" err="1" smtClean="0"/>
              <a:t>Mitochondrial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Encephalomyopathy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Lactic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Acidosis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Stroke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like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episodes</a:t>
            </a:r>
            <a:r>
              <a:rPr lang="cs-CZ" sz="1400" b="1" dirty="0" smtClean="0"/>
              <a:t>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MERRF - </a:t>
            </a:r>
            <a:r>
              <a:rPr lang="cs-CZ" sz="1400" b="1" dirty="0" err="1" smtClean="0"/>
              <a:t>Myoclonic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Epilepsy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Ragged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Red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Fibres</a:t>
            </a:r>
            <a:r>
              <a:rPr lang="cs-CZ" sz="1400" b="1" dirty="0" smtClean="0"/>
              <a:t>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NARP - </a:t>
            </a:r>
            <a:r>
              <a:rPr lang="cs-CZ" sz="1400" b="1" dirty="0" err="1" smtClean="0"/>
              <a:t>Neurogenic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muscle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weakness</a:t>
            </a:r>
            <a:r>
              <a:rPr lang="cs-CZ" sz="1400" b="1" dirty="0" smtClean="0"/>
              <a:t>, </a:t>
            </a:r>
            <a:r>
              <a:rPr lang="cs-CZ" sz="1400" b="1" dirty="0" err="1" smtClean="0"/>
              <a:t>Ataxia</a:t>
            </a:r>
            <a:r>
              <a:rPr lang="cs-CZ" sz="1400" b="1" dirty="0" smtClean="0"/>
              <a:t>, Retinitis </a:t>
            </a:r>
            <a:r>
              <a:rPr lang="cs-CZ" sz="1400" b="1" dirty="0" err="1" smtClean="0"/>
              <a:t>pigmentosa</a:t>
            </a:r>
            <a:r>
              <a:rPr lang="cs-CZ" sz="1400" b="1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429124" y="57148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i="1" dirty="0" smtClean="0"/>
              <a:t>Syndrom kočičího mňoukání, syndrom kočičího křiku (</a:t>
            </a:r>
            <a:r>
              <a:rPr lang="cs-CZ" sz="1600" b="1" i="1" dirty="0" err="1" smtClean="0"/>
              <a:t>cri</a:t>
            </a:r>
            <a:r>
              <a:rPr lang="cs-CZ" sz="1600" b="1" i="1" dirty="0" smtClean="0"/>
              <a:t> </a:t>
            </a:r>
            <a:r>
              <a:rPr lang="cs-CZ" sz="1600" b="1" i="1" dirty="0" err="1" smtClean="0"/>
              <a:t>du</a:t>
            </a:r>
            <a:r>
              <a:rPr lang="cs-CZ" sz="1600" b="1" i="1" dirty="0" smtClean="0"/>
              <a:t> chat, anglicky </a:t>
            </a:r>
            <a:r>
              <a:rPr lang="cs-CZ" sz="1600" b="1" i="1" dirty="0" err="1" smtClean="0"/>
              <a:t>cat</a:t>
            </a:r>
            <a:r>
              <a:rPr lang="cs-CZ" sz="1600" b="1" i="1" dirty="0" smtClean="0"/>
              <a:t> </a:t>
            </a:r>
            <a:r>
              <a:rPr lang="cs-CZ" sz="1600" b="1" i="1" dirty="0" err="1" smtClean="0"/>
              <a:t>cry</a:t>
            </a:r>
            <a:r>
              <a:rPr lang="cs-CZ" sz="1600" b="1" i="1" dirty="0" smtClean="0"/>
              <a:t> syndrome, chromosome 5p- syndrome, 5p </a:t>
            </a:r>
            <a:r>
              <a:rPr lang="cs-CZ" sz="1600" b="1" i="1" dirty="0" err="1" smtClean="0"/>
              <a:t>deletion</a:t>
            </a:r>
            <a:r>
              <a:rPr lang="cs-CZ" sz="1600" b="1" i="1" dirty="0" smtClean="0"/>
              <a:t> syndrome, </a:t>
            </a:r>
            <a:r>
              <a:rPr lang="cs-CZ" sz="1600" b="1" i="1" dirty="0" err="1" smtClean="0"/>
              <a:t>monosomy</a:t>
            </a:r>
            <a:r>
              <a:rPr lang="cs-CZ" sz="1600" b="1" i="1" dirty="0" smtClean="0"/>
              <a:t> 5p, </a:t>
            </a:r>
            <a:r>
              <a:rPr lang="cs-CZ" sz="1600" b="1" i="1" dirty="0" err="1" smtClean="0"/>
              <a:t>5p</a:t>
            </a:r>
            <a:r>
              <a:rPr lang="cs-CZ" sz="1600" b="1" i="1" dirty="0" smtClean="0"/>
              <a:t>- syndrome) je způsobeno delecí chromozomu 5p. Je to vzácná genetická porucha v důsledku chybějící části chromozomu 5. Syndrom je pojmenován dle zvuků, které vydávají postižené děti, kdy tyto zvuky připomínají kočičí mňoukání.</a:t>
            </a:r>
            <a:r>
              <a:rPr lang="cs-CZ" sz="1600" b="1" dirty="0" smtClean="0"/>
              <a:t> </a:t>
            </a:r>
            <a:endParaRPr lang="cs-CZ" sz="1600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Syndrom kočičího mňoukání - 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cri</a:t>
            </a:r>
            <a:r>
              <a:rPr lang="cs-CZ" sz="2000" b="1" u="sng" dirty="0" smtClean="0">
                <a:solidFill>
                  <a:srgbClr val="FF0000"/>
                </a:solidFill>
              </a:rPr>
              <a:t> 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du</a:t>
            </a:r>
            <a:r>
              <a:rPr lang="cs-CZ" sz="2000" b="1" u="sng" dirty="0" smtClean="0">
                <a:solidFill>
                  <a:srgbClr val="FF0000"/>
                </a:solidFill>
              </a:rPr>
              <a:t> chat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19458" name="Picture 2" descr="http://www.priznaky-projevy.cz/images/priznaky_projevy/syndrom-kociciho-kriku-mnoukani-priznaky-projevy-symp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26" y="557218"/>
            <a:ext cx="2857500" cy="3657600"/>
          </a:xfrm>
          <a:prstGeom prst="rect">
            <a:avLst/>
          </a:prstGeom>
          <a:noFill/>
        </p:spPr>
      </p:pic>
      <p:pic>
        <p:nvPicPr>
          <p:cNvPr id="19460" name="Picture 4" descr="http://www.priznaky-projevy.cz/images/priznaky_projevy/syndrom-kociciho-kriku-mnoukani-priznaky-projevy-symptomy-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39242" y="2643181"/>
            <a:ext cx="3214690" cy="4114803"/>
          </a:xfrm>
          <a:prstGeom prst="rect">
            <a:avLst/>
          </a:prstGeom>
          <a:noFill/>
        </p:spPr>
      </p:pic>
      <p:pic>
        <p:nvPicPr>
          <p:cNvPr id="19462" name="Picture 6" descr="http://www.priznaky-projevy.cz/images/priznaky_projevy/syndrom-kociciho-kriku-mnoukani-priznaky-projevy-symptomy-3.jpg"/>
          <p:cNvPicPr>
            <a:picLocks noChangeAspect="1" noChangeArrowheads="1"/>
          </p:cNvPicPr>
          <p:nvPr/>
        </p:nvPicPr>
        <p:blipFill>
          <a:blip r:embed="rId4"/>
          <a:srcRect r="37573"/>
          <a:stretch>
            <a:fillRect/>
          </a:stretch>
        </p:blipFill>
        <p:spPr bwMode="auto">
          <a:xfrm>
            <a:off x="90100" y="4295587"/>
            <a:ext cx="3500430" cy="2494918"/>
          </a:xfrm>
          <a:prstGeom prst="rect">
            <a:avLst/>
          </a:prstGeom>
          <a:noFill/>
        </p:spPr>
      </p:pic>
      <p:pic>
        <p:nvPicPr>
          <p:cNvPr id="19464" name="Picture 8" descr="http://www.priznaky-projevy.cz/images/priznaky_projevy/syndrom-kociciho-kriku-mnoukani-priznaky-projevy-symptomy-1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86182" y="2857496"/>
            <a:ext cx="1695450" cy="2971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ený obdélník 9"/>
          <p:cNvSpPr/>
          <p:nvPr/>
        </p:nvSpPr>
        <p:spPr>
          <a:xfrm>
            <a:off x="3133715" y="728229"/>
            <a:ext cx="2857488" cy="4272407"/>
          </a:xfrm>
          <a:prstGeom prst="roundRect">
            <a:avLst>
              <a:gd name="adj" fmla="val 723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aoblený obdélník 10"/>
          <p:cNvSpPr/>
          <p:nvPr/>
        </p:nvSpPr>
        <p:spPr>
          <a:xfrm>
            <a:off x="6224599" y="728229"/>
            <a:ext cx="2857488" cy="4272407"/>
          </a:xfrm>
          <a:prstGeom prst="roundRect">
            <a:avLst>
              <a:gd name="adj" fmla="val 723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Zaoblený obdélník 8"/>
          <p:cNvSpPr/>
          <p:nvPr/>
        </p:nvSpPr>
        <p:spPr>
          <a:xfrm>
            <a:off x="33338" y="728229"/>
            <a:ext cx="2857488" cy="4272407"/>
          </a:xfrm>
          <a:prstGeom prst="roundRect">
            <a:avLst>
              <a:gd name="adj" fmla="val 7236"/>
            </a:avLst>
          </a:prstGeom>
          <a:solidFill>
            <a:schemeClr val="accent1">
              <a:alpha val="3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Rychlý přehled genetických diagnóz 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28543" y="986400"/>
            <a:ext cx="2900383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</a:rPr>
              <a:t>Syndromy </a:t>
            </a:r>
            <a:r>
              <a:rPr lang="cs-CZ" b="1" dirty="0" err="1" smtClean="0">
                <a:solidFill>
                  <a:srgbClr val="FF0000"/>
                </a:solidFill>
              </a:rPr>
              <a:t>chromosomální</a:t>
            </a:r>
            <a:r>
              <a:rPr lang="cs-CZ" b="1" dirty="0" smtClean="0">
                <a:solidFill>
                  <a:srgbClr val="FF0000"/>
                </a:solidFill>
              </a:rPr>
              <a:t> nestability </a:t>
            </a:r>
            <a:r>
              <a:rPr lang="cs-CZ" sz="1400" b="1" dirty="0" smtClean="0">
                <a:solidFill>
                  <a:srgbClr val="FF0000"/>
                </a:solidFill>
              </a:rPr>
              <a:t/>
            </a:r>
            <a:br>
              <a:rPr lang="cs-CZ" sz="1400" b="1" dirty="0" smtClean="0">
                <a:solidFill>
                  <a:srgbClr val="FF0000"/>
                </a:solidFill>
              </a:rPr>
            </a:br>
            <a:endParaRPr lang="cs-CZ" sz="1400" b="1" dirty="0" smtClean="0">
              <a:solidFill>
                <a:srgbClr val="FF0000"/>
              </a:solidFill>
            </a:endParaRPr>
          </a:p>
          <a:p>
            <a:pPr algn="ctr"/>
            <a:r>
              <a:rPr lang="cs-CZ" sz="1400" i="1" dirty="0" smtClean="0"/>
              <a:t>Jedná se o </a:t>
            </a:r>
            <a:r>
              <a:rPr lang="cs-CZ" sz="1400" i="1" dirty="0" err="1" smtClean="0"/>
              <a:t>autosomálně</a:t>
            </a:r>
            <a:r>
              <a:rPr lang="cs-CZ" sz="1400" i="1" dirty="0" smtClean="0"/>
              <a:t> recesivně dědičné choroby. U postižených jedinců je sklon k různým typům malignit nebo i </a:t>
            </a:r>
            <a:r>
              <a:rPr lang="cs-CZ" sz="1400" i="1" dirty="0" err="1" smtClean="0"/>
              <a:t>imunodeficitům</a:t>
            </a:r>
            <a:r>
              <a:rPr lang="cs-CZ" sz="1400" i="1" dirty="0" smtClean="0"/>
              <a:t>. </a:t>
            </a:r>
          </a:p>
          <a:p>
            <a:endParaRPr lang="cs-CZ" sz="1400" dirty="0" smtClean="0"/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Ataxia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teleangiektasia</a:t>
            </a:r>
            <a:r>
              <a:rPr lang="cs-CZ" sz="1400" b="1" dirty="0" smtClean="0"/>
              <a:t> ATM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Bloomův</a:t>
            </a:r>
            <a:r>
              <a:rPr lang="cs-CZ" sz="1400" b="1" dirty="0" smtClean="0"/>
              <a:t> syndrom BLM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Fanconiho</a:t>
            </a:r>
            <a:r>
              <a:rPr lang="cs-CZ" sz="1400" b="1" dirty="0" smtClean="0"/>
              <a:t> anémie FANC (skupina genů: -A, -B, -C …)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Nijmegen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breakage</a:t>
            </a:r>
            <a:r>
              <a:rPr lang="cs-CZ" sz="1400" b="1" dirty="0" smtClean="0"/>
              <a:t> syndrom NBS1 </a:t>
            </a:r>
          </a:p>
          <a:p>
            <a:pPr marL="180975" indent="-180975"/>
            <a:r>
              <a:rPr lang="pt-BR" sz="1400" dirty="0" smtClean="0"/>
              <a:t>• </a:t>
            </a:r>
            <a:r>
              <a:rPr lang="pt-BR" sz="1400" b="1" dirty="0" smtClean="0"/>
              <a:t>Xeroderma pigmentosum XP (skupina genů: -A, -B, -C …) </a:t>
            </a:r>
          </a:p>
        </p:txBody>
      </p:sp>
      <p:sp>
        <p:nvSpPr>
          <p:cNvPr id="7" name="Obdélník 6"/>
          <p:cNvSpPr/>
          <p:nvPr/>
        </p:nvSpPr>
        <p:spPr>
          <a:xfrm>
            <a:off x="3176578" y="942543"/>
            <a:ext cx="285752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/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Mikrodeleční</a:t>
            </a:r>
            <a:r>
              <a:rPr lang="cs-CZ" b="1" dirty="0" smtClean="0">
                <a:solidFill>
                  <a:srgbClr val="FF0000"/>
                </a:solidFill>
              </a:rPr>
              <a:t> syndromy </a:t>
            </a:r>
          </a:p>
          <a:p>
            <a:endParaRPr lang="cs-CZ" sz="1400" dirty="0" smtClean="0"/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Angelmanův</a:t>
            </a:r>
            <a:r>
              <a:rPr lang="cs-CZ" sz="1400" b="1" dirty="0" smtClean="0"/>
              <a:t> syndrom </a:t>
            </a:r>
            <a:r>
              <a:rPr lang="cs-CZ" sz="1400" b="1" dirty="0" err="1" smtClean="0"/>
              <a:t>del</a:t>
            </a:r>
            <a:r>
              <a:rPr lang="cs-CZ" sz="1400" b="1" dirty="0" smtClean="0"/>
              <a:t>(15q11-13) - </a:t>
            </a:r>
            <a:r>
              <a:rPr lang="cs-CZ" sz="1400" b="1" dirty="0" err="1" smtClean="0"/>
              <a:t>maternální</a:t>
            </a:r>
            <a:r>
              <a:rPr lang="cs-CZ" sz="1400" b="1" dirty="0" smtClean="0"/>
              <a:t>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DiGeorgův</a:t>
            </a:r>
            <a:r>
              <a:rPr lang="cs-CZ" sz="1400" b="1" dirty="0" smtClean="0"/>
              <a:t> syndrom </a:t>
            </a:r>
            <a:r>
              <a:rPr lang="cs-CZ" sz="1400" b="1" dirty="0" err="1" smtClean="0"/>
              <a:t>del</a:t>
            </a:r>
            <a:r>
              <a:rPr lang="cs-CZ" sz="1400" b="1" dirty="0" smtClean="0"/>
              <a:t>(22q11.2)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Millerův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Diekerův</a:t>
            </a:r>
            <a:r>
              <a:rPr lang="cs-CZ" sz="1400" b="1" dirty="0" smtClean="0"/>
              <a:t> syndrom </a:t>
            </a:r>
            <a:r>
              <a:rPr lang="cs-CZ" sz="1400" b="1" dirty="0" err="1" smtClean="0"/>
              <a:t>del</a:t>
            </a:r>
            <a:r>
              <a:rPr lang="cs-CZ" sz="1400" b="1" dirty="0" smtClean="0"/>
              <a:t>(17p13)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Praderův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Williho</a:t>
            </a:r>
            <a:r>
              <a:rPr lang="cs-CZ" sz="1400" b="1" dirty="0" smtClean="0"/>
              <a:t> syndrom </a:t>
            </a:r>
            <a:r>
              <a:rPr lang="cs-CZ" sz="1400" b="1" dirty="0" err="1" smtClean="0"/>
              <a:t>del</a:t>
            </a:r>
            <a:r>
              <a:rPr lang="cs-CZ" sz="1400" b="1" dirty="0" smtClean="0"/>
              <a:t>(15q11-13) – </a:t>
            </a:r>
            <a:r>
              <a:rPr lang="cs-CZ" sz="1400" b="1" dirty="0" err="1" smtClean="0"/>
              <a:t>paternální</a:t>
            </a:r>
            <a:r>
              <a:rPr lang="cs-CZ" sz="1400" b="1" dirty="0" smtClean="0"/>
              <a:t>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Smithové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Magenisové</a:t>
            </a:r>
            <a:r>
              <a:rPr lang="cs-CZ" sz="1400" b="1" dirty="0" smtClean="0"/>
              <a:t> syndrom </a:t>
            </a:r>
            <a:r>
              <a:rPr lang="cs-CZ" sz="1400" b="1" dirty="0" err="1" smtClean="0"/>
              <a:t>del</a:t>
            </a:r>
            <a:r>
              <a:rPr lang="cs-CZ" sz="1400" b="1" dirty="0" smtClean="0"/>
              <a:t>(17p11.2 )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smtClean="0"/>
              <a:t>WAGR syndrom </a:t>
            </a:r>
            <a:r>
              <a:rPr lang="cs-CZ" sz="1400" b="1" dirty="0" err="1" smtClean="0"/>
              <a:t>del</a:t>
            </a:r>
            <a:r>
              <a:rPr lang="cs-CZ" sz="1400" b="1" dirty="0" smtClean="0"/>
              <a:t>(11p13)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Williamsův</a:t>
            </a:r>
            <a:r>
              <a:rPr lang="cs-CZ" sz="1400" b="1" dirty="0" smtClean="0"/>
              <a:t> syndrom </a:t>
            </a:r>
            <a:r>
              <a:rPr lang="cs-CZ" sz="1400" b="1" dirty="0" err="1" smtClean="0"/>
              <a:t>del</a:t>
            </a:r>
            <a:r>
              <a:rPr lang="cs-CZ" sz="1400" b="1" dirty="0" smtClean="0"/>
              <a:t> 7q11.23 </a:t>
            </a:r>
          </a:p>
        </p:txBody>
      </p:sp>
      <p:sp>
        <p:nvSpPr>
          <p:cNvPr id="8" name="Obdélník 7"/>
          <p:cNvSpPr/>
          <p:nvPr/>
        </p:nvSpPr>
        <p:spPr>
          <a:xfrm>
            <a:off x="6215074" y="942543"/>
            <a:ext cx="292892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>
                <a:solidFill>
                  <a:srgbClr val="FF0000"/>
                </a:solidFill>
              </a:rPr>
              <a:t> Dynamické mutace</a:t>
            </a:r>
            <a:endParaRPr lang="cs-CZ" sz="1400" b="1" i="1" dirty="0" smtClean="0">
              <a:solidFill>
                <a:srgbClr val="FF0000"/>
              </a:solidFill>
            </a:endParaRPr>
          </a:p>
          <a:p>
            <a:endParaRPr lang="cs-CZ" sz="1400" dirty="0" smtClean="0"/>
          </a:p>
          <a:p>
            <a:pPr algn="ctr"/>
            <a:r>
              <a:rPr lang="cs-CZ" sz="1400" i="1" dirty="0" smtClean="0"/>
              <a:t>Expanze </a:t>
            </a:r>
            <a:r>
              <a:rPr lang="cs-CZ" sz="1400" i="1" dirty="0" err="1" smtClean="0"/>
              <a:t>trinukleotidových</a:t>
            </a:r>
            <a:r>
              <a:rPr lang="cs-CZ" sz="1400" i="1" dirty="0" smtClean="0"/>
              <a:t> repetic </a:t>
            </a:r>
          </a:p>
          <a:p>
            <a:endParaRPr lang="cs-CZ" sz="1400" dirty="0" smtClean="0"/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Ataxia</a:t>
            </a:r>
            <a:r>
              <a:rPr lang="cs-CZ" sz="1400" b="1" dirty="0" smtClean="0"/>
              <a:t> </a:t>
            </a:r>
            <a:r>
              <a:rPr lang="cs-CZ" sz="1400" b="1" dirty="0" err="1" smtClean="0"/>
              <a:t>teleangiektasia</a:t>
            </a:r>
            <a:r>
              <a:rPr lang="cs-CZ" sz="1400" b="1" dirty="0" smtClean="0"/>
              <a:t> ATM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Bloomův</a:t>
            </a:r>
            <a:r>
              <a:rPr lang="cs-CZ" sz="1400" b="1" dirty="0" smtClean="0"/>
              <a:t> syndrom BLM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Fanconiho</a:t>
            </a:r>
            <a:r>
              <a:rPr lang="cs-CZ" sz="1400" b="1" dirty="0" smtClean="0"/>
              <a:t> anémie FANC (skupina genů: -A, -B, -C …) </a:t>
            </a:r>
          </a:p>
          <a:p>
            <a:pPr marL="180975" indent="-180975"/>
            <a:r>
              <a:rPr lang="cs-CZ" sz="1400" dirty="0" smtClean="0"/>
              <a:t>• </a:t>
            </a:r>
            <a:r>
              <a:rPr lang="cs-CZ" sz="1400" b="1" dirty="0" err="1" smtClean="0"/>
              <a:t>Nijmegen</a:t>
            </a:r>
            <a:r>
              <a:rPr lang="cs-CZ" sz="1400" b="1" dirty="0" smtClean="0"/>
              <a:t>-</a:t>
            </a:r>
            <a:r>
              <a:rPr lang="cs-CZ" sz="1400" b="1" dirty="0" err="1" smtClean="0"/>
              <a:t>breakage</a:t>
            </a:r>
            <a:r>
              <a:rPr lang="cs-CZ" sz="1400" b="1" dirty="0" smtClean="0"/>
              <a:t> syndrom NBS1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4357686" y="571480"/>
            <a:ext cx="478631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/>
              <a:t>Nadbytečná produkce hormonů Když dojde k výše zmíněné genetické chybě na úrovni produkce a působení </a:t>
            </a:r>
            <a:r>
              <a:rPr lang="cs-CZ" sz="1600" i="1" dirty="0" err="1" smtClean="0"/>
              <a:t>somatoliberinu</a:t>
            </a:r>
            <a:r>
              <a:rPr lang="cs-CZ" sz="1600" i="1" dirty="0" smtClean="0"/>
              <a:t> nebo somatotropinu, vyvíjí se tzv. akromegalie nebo gigantismus – tedy nadměrný růst z nadměrné produkce těchto </a:t>
            </a:r>
            <a:r>
              <a:rPr lang="cs-CZ" sz="1600" i="1" dirty="0" smtClean="0"/>
              <a:t>hormonů.</a:t>
            </a:r>
            <a:endParaRPr lang="cs-CZ" sz="1600" i="1" dirty="0" smtClean="0"/>
          </a:p>
          <a:p>
            <a:r>
              <a:rPr lang="cs-CZ" sz="1600" dirty="0" smtClean="0"/>
              <a:t>Mezi </a:t>
            </a:r>
            <a:r>
              <a:rPr lang="cs-CZ" sz="1600" dirty="0" smtClean="0"/>
              <a:t>charakteristické projevy nemoci patří gracilní (štíhlý či úzký) skelet s výrazně protaženým </a:t>
            </a:r>
            <a:r>
              <a:rPr lang="cs-CZ" sz="1600" dirty="0" smtClean="0">
                <a:hlinkClick r:id="rId2" tooltip="Trup (anatomie)"/>
              </a:rPr>
              <a:t>trupem</a:t>
            </a:r>
            <a:r>
              <a:rPr lang="cs-CZ" sz="1600" dirty="0" smtClean="0"/>
              <a:t>, </a:t>
            </a:r>
            <a:r>
              <a:rPr lang="cs-CZ" sz="1600" dirty="0" smtClean="0">
                <a:solidFill>
                  <a:srgbClr val="FF0000"/>
                </a:solidFill>
              </a:rPr>
              <a:t>nápadně dlouhými </a:t>
            </a:r>
            <a:r>
              <a:rPr lang="cs-CZ" sz="1600" dirty="0" smtClean="0">
                <a:solidFill>
                  <a:srgbClr val="FF0000"/>
                </a:solidFill>
                <a:hlinkClick r:id="rId3" tooltip="Prst"/>
              </a:rPr>
              <a:t>prsty</a:t>
            </a:r>
            <a:r>
              <a:rPr lang="cs-CZ" sz="1600" dirty="0" smtClean="0">
                <a:solidFill>
                  <a:srgbClr val="FF0000"/>
                </a:solidFill>
              </a:rPr>
              <a:t> rukou </a:t>
            </a:r>
            <a:r>
              <a:rPr lang="cs-CZ" sz="1600" dirty="0" smtClean="0"/>
              <a:t>i nohou a výrazně protaženou hlavou v předozadním směru (</a:t>
            </a:r>
            <a:r>
              <a:rPr lang="cs-CZ" sz="1600" i="1" dirty="0" smtClean="0"/>
              <a:t>dolichocefalie</a:t>
            </a:r>
            <a:r>
              <a:rPr lang="cs-CZ" sz="1600" dirty="0" smtClean="0"/>
              <a:t>). Dále to jsou „příznak palce“ (palec přesahující ulnární okraj </a:t>
            </a:r>
            <a:r>
              <a:rPr lang="cs-CZ" sz="1600" dirty="0" smtClean="0">
                <a:hlinkClick r:id="rId4" tooltip="Ruka"/>
              </a:rPr>
              <a:t>ruky</a:t>
            </a:r>
            <a:r>
              <a:rPr lang="cs-CZ" sz="1600" dirty="0" smtClean="0"/>
              <a:t> při prstech sevřených v pěst), „příznak zápěstí“ (při </a:t>
            </a:r>
            <a:r>
              <a:rPr lang="cs-CZ" sz="1600" dirty="0" err="1" smtClean="0"/>
              <a:t>obejmutí</a:t>
            </a:r>
            <a:r>
              <a:rPr lang="cs-CZ" sz="1600" dirty="0" smtClean="0"/>
              <a:t> zápěstí palec přesahuje </a:t>
            </a:r>
            <a:r>
              <a:rPr lang="cs-CZ" sz="1600" dirty="0" smtClean="0">
                <a:hlinkClick r:id="rId5" tooltip="Ukazovák"/>
              </a:rPr>
              <a:t>ukazovák</a:t>
            </a:r>
            <a:r>
              <a:rPr lang="cs-CZ" sz="1600" dirty="0" smtClean="0"/>
              <a:t>), hypotonické svalstvo, změklý vazivový aparát (</a:t>
            </a:r>
            <a:r>
              <a:rPr lang="cs-CZ" sz="1600" i="1" dirty="0" err="1" smtClean="0"/>
              <a:t>laxicita</a:t>
            </a:r>
            <a:r>
              <a:rPr lang="cs-CZ" sz="1600" i="1" dirty="0" smtClean="0"/>
              <a:t> vazů</a:t>
            </a:r>
            <a:r>
              <a:rPr lang="cs-CZ" sz="1600" dirty="0" smtClean="0"/>
              <a:t>), který vede ke </a:t>
            </a:r>
            <a:r>
              <a:rPr lang="cs-CZ" sz="1600" dirty="0" smtClean="0">
                <a:hlinkClick r:id="rId6" tooltip="Skolióza"/>
              </a:rPr>
              <a:t>skolióze</a:t>
            </a:r>
            <a:r>
              <a:rPr lang="cs-CZ" sz="1600" dirty="0" smtClean="0"/>
              <a:t>, </a:t>
            </a:r>
            <a:r>
              <a:rPr lang="cs-CZ" sz="1600" dirty="0" smtClean="0">
                <a:hlinkClick r:id="rId7" tooltip="Kyfóza (stránka neexistuje)"/>
              </a:rPr>
              <a:t>kyfóze</a:t>
            </a:r>
            <a:r>
              <a:rPr lang="cs-CZ" sz="1600" dirty="0" smtClean="0"/>
              <a:t> a deformitám </a:t>
            </a:r>
            <a:r>
              <a:rPr lang="cs-CZ" sz="1600" dirty="0" smtClean="0">
                <a:hlinkClick r:id="rId8" tooltip="Hrudník"/>
              </a:rPr>
              <a:t>hrudníku</a:t>
            </a:r>
            <a:r>
              <a:rPr lang="cs-CZ" sz="1600" dirty="0" smtClean="0"/>
              <a:t> (</a:t>
            </a:r>
            <a:r>
              <a:rPr lang="cs-CZ" sz="1600" i="1" dirty="0" err="1" smtClean="0"/>
              <a:t>pectus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excavatum</a:t>
            </a:r>
            <a:r>
              <a:rPr lang="cs-CZ" sz="1600" i="1" dirty="0" smtClean="0"/>
              <a:t> / </a:t>
            </a:r>
            <a:r>
              <a:rPr lang="cs-CZ" sz="1600" i="1" dirty="0" err="1" smtClean="0"/>
              <a:t>carinatum</a:t>
            </a:r>
            <a:r>
              <a:rPr lang="cs-CZ" sz="1600" dirty="0" smtClean="0"/>
              <a:t>). Přítomny jsou </a:t>
            </a:r>
            <a:r>
              <a:rPr lang="cs-CZ" sz="1600" dirty="0" smtClean="0"/>
              <a:t>též </a:t>
            </a:r>
            <a:r>
              <a:rPr lang="cs-CZ" sz="1600" dirty="0" smtClean="0"/>
              <a:t>oční vady (</a:t>
            </a:r>
            <a:r>
              <a:rPr lang="cs-CZ" sz="1600" i="1" dirty="0" err="1" smtClean="0"/>
              <a:t>ectopia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lentis</a:t>
            </a:r>
            <a:r>
              <a:rPr lang="cs-CZ" sz="1600" dirty="0" smtClean="0"/>
              <a:t>, </a:t>
            </a:r>
            <a:r>
              <a:rPr lang="cs-CZ" sz="1600" dirty="0" err="1" smtClean="0"/>
              <a:t>oploštělá</a:t>
            </a:r>
            <a:r>
              <a:rPr lang="cs-CZ" sz="1600" dirty="0" smtClean="0"/>
              <a:t> </a:t>
            </a:r>
            <a:r>
              <a:rPr lang="cs-CZ" sz="1600" dirty="0" smtClean="0">
                <a:hlinkClick r:id="rId9" tooltip="Rohovka"/>
              </a:rPr>
              <a:t>rohovka</a:t>
            </a:r>
            <a:r>
              <a:rPr lang="cs-CZ" sz="1600" dirty="0" smtClean="0"/>
              <a:t>), </a:t>
            </a:r>
            <a:r>
              <a:rPr lang="cs-CZ" sz="1600" dirty="0" err="1" smtClean="0">
                <a:hlinkClick r:id="rId10" tooltip="Aneuryzma"/>
              </a:rPr>
              <a:t>aneuryzmata</a:t>
            </a:r>
            <a:r>
              <a:rPr lang="cs-CZ" sz="1600" dirty="0" smtClean="0"/>
              <a:t> </a:t>
            </a:r>
            <a:r>
              <a:rPr lang="cs-CZ" sz="1600" dirty="0" smtClean="0">
                <a:hlinkClick r:id="rId11" tooltip="Aorta"/>
              </a:rPr>
              <a:t>aorty</a:t>
            </a:r>
            <a:r>
              <a:rPr lang="cs-CZ" sz="1600" dirty="0" smtClean="0"/>
              <a:t> (</a:t>
            </a:r>
            <a:r>
              <a:rPr lang="cs-CZ" sz="1600" dirty="0" err="1" smtClean="0">
                <a:hlinkClick r:id="rId12" tooltip="Erdheimova cystická medionekróza (stránka neexistuje)"/>
              </a:rPr>
              <a:t>Erdheimova</a:t>
            </a:r>
            <a:r>
              <a:rPr lang="cs-CZ" sz="1600" dirty="0" smtClean="0">
                <a:hlinkClick r:id="rId12" tooltip="Erdheimova cystická medionekróza (stránka neexistuje)"/>
              </a:rPr>
              <a:t> cystická </a:t>
            </a:r>
            <a:r>
              <a:rPr lang="cs-CZ" sz="1600" dirty="0" err="1" smtClean="0">
                <a:hlinkClick r:id="rId12" tooltip="Erdheimova cystická medionekróza (stránka neexistuje)"/>
              </a:rPr>
              <a:t>medionekróza</a:t>
            </a:r>
            <a:r>
              <a:rPr lang="cs-CZ" sz="1600" dirty="0" smtClean="0"/>
              <a:t>), anomálie </a:t>
            </a:r>
            <a:r>
              <a:rPr lang="cs-CZ" sz="1600" dirty="0" smtClean="0">
                <a:hlinkClick r:id="rId13" tooltip="Zub"/>
              </a:rPr>
              <a:t>chrupu</a:t>
            </a:r>
            <a:r>
              <a:rPr lang="cs-CZ" sz="1600" dirty="0" smtClean="0"/>
              <a:t>, riziko spontánního </a:t>
            </a:r>
            <a:r>
              <a:rPr lang="cs-CZ" sz="1600" dirty="0" smtClean="0">
                <a:hlinkClick r:id="rId14" tooltip="Pneumotorax"/>
              </a:rPr>
              <a:t>pneumotoraxu</a:t>
            </a:r>
            <a:r>
              <a:rPr lang="cs-CZ" sz="1600" dirty="0" smtClean="0"/>
              <a:t>, apikální plicní bublina. Na kůži se mohou tvořit </a:t>
            </a:r>
            <a:r>
              <a:rPr lang="cs-CZ" sz="1600" i="1" dirty="0" err="1" smtClean="0">
                <a:hlinkClick r:id="rId15" tooltip="Striae (stránka neexistuje)"/>
              </a:rPr>
              <a:t>striae</a:t>
            </a:r>
            <a:r>
              <a:rPr lang="cs-CZ" sz="1600" i="1" dirty="0" smtClean="0"/>
              <a:t> </a:t>
            </a:r>
            <a:r>
              <a:rPr lang="cs-CZ" sz="1600" i="1" dirty="0" err="1" smtClean="0"/>
              <a:t>atrophicae</a:t>
            </a:r>
            <a:r>
              <a:rPr lang="cs-CZ" sz="1600" dirty="0" smtClean="0"/>
              <a:t> a rekurentní </a:t>
            </a:r>
            <a:r>
              <a:rPr lang="cs-CZ" sz="1600" dirty="0" smtClean="0">
                <a:hlinkClick r:id="rId16" tooltip="Hernie"/>
              </a:rPr>
              <a:t>hernie</a:t>
            </a:r>
            <a:r>
              <a:rPr lang="cs-CZ" sz="1600" dirty="0" smtClean="0"/>
              <a:t>. Přítomný je též </a:t>
            </a:r>
            <a:r>
              <a:rPr lang="cs-CZ" sz="1600" dirty="0" smtClean="0">
                <a:hlinkClick r:id="rId17" tooltip="Hydroxyprolin (stránka neexistuje)"/>
              </a:rPr>
              <a:t>hydroxyprolin</a:t>
            </a:r>
            <a:r>
              <a:rPr lang="cs-CZ" sz="1600" dirty="0" smtClean="0"/>
              <a:t> v </a:t>
            </a:r>
            <a:r>
              <a:rPr lang="cs-CZ" sz="1600" dirty="0" smtClean="0">
                <a:hlinkClick r:id="rId18" tooltip="Moč"/>
              </a:rPr>
              <a:t>moči</a:t>
            </a:r>
            <a:r>
              <a:rPr lang="cs-CZ" sz="1600" dirty="0" smtClean="0"/>
              <a:t>.</a:t>
            </a:r>
          </a:p>
          <a:p>
            <a:r>
              <a:rPr lang="cs-CZ" sz="1600" dirty="0" smtClean="0"/>
              <a:t>Nemocí trpěl pravděpodobně </a:t>
            </a:r>
            <a:r>
              <a:rPr lang="cs-CZ" sz="1600" dirty="0" err="1" smtClean="0"/>
              <a:t>Paganini</a:t>
            </a:r>
            <a:endParaRPr lang="cs-CZ" sz="1600" dirty="0" smtClean="0"/>
          </a:p>
          <a:p>
            <a:endParaRPr lang="cs-CZ" sz="1600" dirty="0" smtClean="0"/>
          </a:p>
          <a:p>
            <a:r>
              <a:rPr lang="cs-CZ" sz="1600" dirty="0" err="1" smtClean="0">
                <a:solidFill>
                  <a:srgbClr val="FF0000"/>
                </a:solidFill>
              </a:rPr>
              <a:t>Autosomálně</a:t>
            </a:r>
            <a:r>
              <a:rPr lang="cs-CZ" sz="1600" dirty="0" smtClean="0">
                <a:solidFill>
                  <a:srgbClr val="FF0000"/>
                </a:solidFill>
              </a:rPr>
              <a:t> dominantní</a:t>
            </a:r>
            <a:endParaRPr lang="cs-CZ" sz="1600" dirty="0" smtClean="0">
              <a:solidFill>
                <a:srgbClr val="FF0000"/>
              </a:solidFill>
            </a:endParaRPr>
          </a:p>
          <a:p>
            <a:endParaRPr lang="cs-CZ" sz="1600" i="1" dirty="0"/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Gigantismus  (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Marfanův</a:t>
            </a:r>
            <a:r>
              <a:rPr lang="cs-CZ" sz="2000" b="1" u="sng" dirty="0" smtClean="0">
                <a:solidFill>
                  <a:srgbClr val="FF0000"/>
                </a:solidFill>
              </a:rPr>
              <a:t> syndrom)</a:t>
            </a:r>
            <a:endParaRPr lang="cs-CZ" sz="2000" b="1" u="sng" dirty="0">
              <a:solidFill>
                <a:srgbClr val="FF0000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9"/>
          <a:srcRect l="72626"/>
          <a:stretch>
            <a:fillRect/>
          </a:stretch>
        </p:blipFill>
        <p:spPr bwMode="auto">
          <a:xfrm>
            <a:off x="0" y="0"/>
            <a:ext cx="2184541" cy="4071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0"/>
          <a:srcRect l="56521"/>
          <a:stretch>
            <a:fillRect/>
          </a:stretch>
        </p:blipFill>
        <p:spPr bwMode="auto">
          <a:xfrm>
            <a:off x="2071670" y="1289324"/>
            <a:ext cx="2349660" cy="5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1" y="4269350"/>
            <a:ext cx="1857356" cy="258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0" y="357166"/>
            <a:ext cx="9144000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/>
              <a:t>Jde o genetickou poruchu, která je nejčastější příčinou vzniku trpaslictví. Gen, který v těle odpovídá za vstřebávání růstového hormonu </a:t>
            </a:r>
            <a:r>
              <a:rPr lang="cs-CZ" i="1" dirty="0" err="1" smtClean="0"/>
              <a:t>fibroplastu</a:t>
            </a:r>
            <a:r>
              <a:rPr lang="cs-CZ" i="1" dirty="0" smtClean="0"/>
              <a:t>, je zmutovaný. Lidské tělo se pak vyznačuje tím, že má příliš krátké končetiny, zato hlava je v porovnání s tělem neobvykle velká. To je patrné především u malých dětí.</a:t>
            </a:r>
          </a:p>
          <a:p>
            <a:r>
              <a:rPr lang="cs-CZ" i="1" dirty="0" smtClean="0"/>
              <a:t>Lidé s touto poruchou obvykle dosáhnou výšky mezi 100 a 135 centimetry. Jejich mentální stav je normální, opožděný mají jen motorický vývoj, protože mají v dětství nižší svalové napětí. Rozdíl v </a:t>
            </a:r>
            <a:r>
              <a:rPr lang="cs-CZ" i="1" dirty="0" err="1" smtClean="0"/>
              <a:t>motorice</a:t>
            </a:r>
            <a:r>
              <a:rPr lang="cs-CZ" i="1" dirty="0" smtClean="0"/>
              <a:t> se ale během dospívání ztratí.</a:t>
            </a:r>
          </a:p>
          <a:p>
            <a:r>
              <a:rPr lang="cs-CZ" i="1" dirty="0" smtClean="0"/>
              <a:t>Postižení lidé mívají problémy s páteří a míchou, mají také zakřivené některé kosti. Ty jsou kratší, i když normálně široké.</a:t>
            </a:r>
          </a:p>
          <a:p>
            <a:r>
              <a:rPr lang="cs-CZ" i="1" dirty="0" smtClean="0"/>
              <a:t>Šance, že se rodičům narodí takto postižené dítě, je zhruba 1:30 000. </a:t>
            </a:r>
            <a:r>
              <a:rPr lang="cs-CZ" i="1" dirty="0" smtClean="0"/>
              <a:t>Pokud </a:t>
            </a:r>
            <a:r>
              <a:rPr lang="cs-CZ" i="1" dirty="0" smtClean="0"/>
              <a:t>je jeden z rodičů trpaslík, je pravděpodobnost, že se narodí takto postižené dítě, poloviční</a:t>
            </a:r>
            <a:r>
              <a:rPr lang="cs-CZ" i="1" dirty="0" smtClean="0"/>
              <a:t>.</a:t>
            </a:r>
          </a:p>
          <a:p>
            <a:r>
              <a:rPr lang="cs-CZ" sz="2000" i="1" dirty="0" err="1" smtClean="0">
                <a:solidFill>
                  <a:srgbClr val="FF0000"/>
                </a:solidFill>
              </a:rPr>
              <a:t>Autosomálně</a:t>
            </a:r>
            <a:r>
              <a:rPr lang="cs-CZ" sz="2000" i="1" dirty="0" smtClean="0">
                <a:solidFill>
                  <a:srgbClr val="FF0000"/>
                </a:solidFill>
              </a:rPr>
              <a:t> dominantní</a:t>
            </a:r>
            <a:endParaRPr lang="cs-CZ" sz="2000" i="1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Achondroplazie</a:t>
            </a:r>
            <a:endParaRPr lang="cs-CZ" sz="2000" b="1" u="sng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4187439"/>
            <a:ext cx="4627560" cy="2599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1842" y="3429000"/>
            <a:ext cx="4214822" cy="296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2143108" y="178592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http://revue.</a:t>
            </a:r>
            <a:r>
              <a:rPr lang="cs-CZ" dirty="0" err="1" smtClean="0"/>
              <a:t>idnes.cz</a:t>
            </a:r>
            <a:r>
              <a:rPr lang="cs-CZ" dirty="0" smtClean="0"/>
              <a:t>/foto.</a:t>
            </a:r>
            <a:r>
              <a:rPr lang="cs-CZ" dirty="0" err="1" smtClean="0"/>
              <a:t>aspx</a:t>
            </a:r>
            <a:r>
              <a:rPr lang="cs-CZ" dirty="0" smtClean="0"/>
              <a:t>?r=</a:t>
            </a:r>
            <a:r>
              <a:rPr lang="cs-CZ" dirty="0" err="1" smtClean="0"/>
              <a:t>zajimavosti</a:t>
            </a:r>
            <a:r>
              <a:rPr lang="cs-CZ" dirty="0" smtClean="0"/>
              <a:t>&amp;foto1=NH37ccfa_</a:t>
            </a:r>
            <a:r>
              <a:rPr lang="cs-CZ" dirty="0" err="1" smtClean="0"/>
              <a:t>eve.jpg</a:t>
            </a:r>
            <a:endParaRPr lang="cs-CZ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 r="80450"/>
          <a:stretch>
            <a:fillRect/>
          </a:stretch>
        </p:blipFill>
        <p:spPr bwMode="auto">
          <a:xfrm>
            <a:off x="4214810" y="-24"/>
            <a:ext cx="1571636" cy="70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3355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24482" y="0"/>
            <a:ext cx="4019550" cy="7000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Obdélník 17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Gigantismus a nanismus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 smtClean="0"/>
              <a:t> </a:t>
            </a:r>
            <a:r>
              <a:rPr lang="cs-CZ" sz="2000" b="1" u="sng" dirty="0" smtClean="0">
                <a:solidFill>
                  <a:srgbClr val="FF0000"/>
                </a:solidFill>
              </a:rPr>
              <a:t>Užitečné odkazy 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1000100" y="714356"/>
            <a:ext cx="78581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• </a:t>
            </a:r>
            <a:r>
              <a:rPr lang="cs-CZ" b="1" dirty="0" smtClean="0"/>
              <a:t>www.</a:t>
            </a:r>
            <a:r>
              <a:rPr lang="cs-CZ" b="1" dirty="0" err="1" smtClean="0"/>
              <a:t>omim.org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www.</a:t>
            </a:r>
            <a:r>
              <a:rPr lang="cs-CZ" b="1" dirty="0" err="1" smtClean="0"/>
              <a:t>orpha.net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www.</a:t>
            </a:r>
            <a:r>
              <a:rPr lang="cs-CZ" b="1" dirty="0" err="1" smtClean="0"/>
              <a:t>emedicine.com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www.</a:t>
            </a:r>
            <a:r>
              <a:rPr lang="cs-CZ" b="1" dirty="0" err="1" smtClean="0"/>
              <a:t>slg.cz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www.</a:t>
            </a:r>
            <a:r>
              <a:rPr lang="cs-CZ" b="1" dirty="0" err="1" smtClean="0"/>
              <a:t>genetests.org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• </a:t>
            </a:r>
            <a:r>
              <a:rPr lang="cs-CZ" b="1" dirty="0" smtClean="0"/>
              <a:t>www.</a:t>
            </a:r>
            <a:r>
              <a:rPr lang="cs-CZ" b="1" dirty="0" err="1" smtClean="0"/>
              <a:t>wikiskripta.eu</a:t>
            </a:r>
            <a:r>
              <a:rPr lang="cs-CZ" b="1" dirty="0" smtClean="0"/>
              <a:t> </a:t>
            </a:r>
            <a:br>
              <a:rPr lang="cs-CZ" b="1" dirty="0" smtClean="0"/>
            </a:br>
            <a:r>
              <a:rPr lang="cs-CZ" dirty="0" smtClean="0"/>
              <a:t>• </a:t>
            </a:r>
            <a:r>
              <a:rPr lang="it-IT" b="1" dirty="0" smtClean="0"/>
              <a:t>www.priznaky-projevy.cz/geneticke-nemoci</a:t>
            </a:r>
            <a:endParaRPr lang="cs-CZ" b="1" dirty="0" smtClean="0"/>
          </a:p>
          <a:p>
            <a:endParaRPr lang="cs-CZ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priznaky-projevy.cz/images/priznaky-projevy/edwardsuv-syndrom-trisomie-18-priznaky-projevy-symp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288" y="642918"/>
            <a:ext cx="3500462" cy="4618757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4572000" y="571480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i="1" dirty="0" err="1" smtClean="0"/>
              <a:t>Edwardsův</a:t>
            </a:r>
            <a:r>
              <a:rPr lang="cs-CZ" sz="1600" b="1" i="1" dirty="0" smtClean="0"/>
              <a:t> syndrom, ES (</a:t>
            </a:r>
            <a:r>
              <a:rPr lang="cs-CZ" sz="1600" b="1" i="1" dirty="0" err="1" smtClean="0"/>
              <a:t>trisomie</a:t>
            </a:r>
            <a:r>
              <a:rPr lang="cs-CZ" sz="1600" b="1" i="1" dirty="0" smtClean="0"/>
              <a:t> 18, anglicky </a:t>
            </a:r>
            <a:r>
              <a:rPr lang="cs-CZ" sz="1600" b="1" i="1" dirty="0" err="1" smtClean="0"/>
              <a:t>trisomy</a:t>
            </a:r>
            <a:r>
              <a:rPr lang="cs-CZ" sz="1600" b="1" i="1" dirty="0" smtClean="0"/>
              <a:t> 18, </a:t>
            </a:r>
            <a:r>
              <a:rPr lang="cs-CZ" sz="1600" b="1" i="1" dirty="0" err="1" smtClean="0"/>
              <a:t>Edwards</a:t>
            </a:r>
            <a:r>
              <a:rPr lang="cs-CZ" sz="1600" b="1" i="1" dirty="0" smtClean="0"/>
              <a:t> syndrome) je vrozená porucha </a:t>
            </a:r>
            <a:r>
              <a:rPr lang="cs-CZ" sz="1600" b="1" i="1" dirty="0" err="1" smtClean="0"/>
              <a:t>porucha</a:t>
            </a:r>
            <a:r>
              <a:rPr lang="cs-CZ" sz="1600" b="1" i="1" dirty="0" smtClean="0"/>
              <a:t>. Tento syndrom byl poprvé popsán Johnem H. </a:t>
            </a:r>
            <a:r>
              <a:rPr lang="cs-CZ" sz="1600" b="1" i="1" dirty="0" err="1" smtClean="0"/>
              <a:t>Edwardsem</a:t>
            </a:r>
            <a:r>
              <a:rPr lang="cs-CZ" sz="1600" b="1" i="1" dirty="0" smtClean="0"/>
              <a:t> v roce 1960, podle kterého je onemocnění také pojmenováno. ES se řadí mezi nejčastější vrozené poruchy způsobené numerickými odchylkami chromozomů, kdy na prvním místě je Downův syndrom.</a:t>
            </a:r>
            <a:r>
              <a:rPr lang="cs-CZ" sz="1600" b="1" dirty="0" smtClean="0"/>
              <a:t> </a:t>
            </a:r>
            <a:endParaRPr lang="cs-CZ" sz="1600" dirty="0"/>
          </a:p>
        </p:txBody>
      </p:sp>
      <p:sp>
        <p:nvSpPr>
          <p:cNvPr id="6" name="Obdélník 5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Edwardsův</a:t>
            </a:r>
            <a:r>
              <a:rPr lang="cs-CZ" sz="2000" b="1" u="sng" dirty="0" smtClean="0">
                <a:solidFill>
                  <a:srgbClr val="FF0000"/>
                </a:solidFill>
              </a:rPr>
              <a:t> syndrom - 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trisomie</a:t>
            </a:r>
            <a:r>
              <a:rPr lang="cs-CZ" sz="2000" b="1" u="sng" dirty="0" smtClean="0">
                <a:solidFill>
                  <a:srgbClr val="FF0000"/>
                </a:solidFill>
              </a:rPr>
              <a:t> 18 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18436" name="Picture 4" descr="http://www.priznaky-projevy.cz/images/priznaky-projevy/edwardsuv-syndrom-trisomie-18-priznaky-projevy-symptomy-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28926" y="4248166"/>
            <a:ext cx="3270926" cy="2609834"/>
          </a:xfrm>
          <a:prstGeom prst="rect">
            <a:avLst/>
          </a:prstGeom>
          <a:noFill/>
        </p:spPr>
      </p:pic>
      <p:pic>
        <p:nvPicPr>
          <p:cNvPr id="18438" name="Picture 6" descr="http://www.priznaky-projevy.cz/images/priznaky-projevy/edwardsuv-syndrom-trisomie-18-priznaky-projevy-symptomy-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66" y="2643182"/>
            <a:ext cx="3071834" cy="35390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priznaky-projevy.cz/images/priznaky_projevy/jak-se-projevuje-ehlersuv-danlosuv-syndrom-priznaky-projevy-symp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642918"/>
            <a:ext cx="4207773" cy="3071834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4572000" y="571480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i="1" dirty="0" err="1" smtClean="0"/>
              <a:t>Ehlersův</a:t>
            </a:r>
            <a:r>
              <a:rPr lang="cs-CZ" sz="1600" b="1" i="1" dirty="0" smtClean="0"/>
              <a:t>-</a:t>
            </a:r>
            <a:r>
              <a:rPr lang="cs-CZ" sz="1600" b="1" i="1" dirty="0" err="1" smtClean="0"/>
              <a:t>Danlosův</a:t>
            </a:r>
            <a:r>
              <a:rPr lang="cs-CZ" sz="1600" b="1" i="1" dirty="0" smtClean="0"/>
              <a:t> syndrom (anglicky </a:t>
            </a:r>
            <a:r>
              <a:rPr lang="cs-CZ" sz="1600" b="1" i="1" dirty="0" err="1" smtClean="0"/>
              <a:t>Ehlers</a:t>
            </a:r>
            <a:r>
              <a:rPr lang="cs-CZ" sz="1600" b="1" i="1" dirty="0" smtClean="0"/>
              <a:t>-</a:t>
            </a:r>
            <a:r>
              <a:rPr lang="cs-CZ" sz="1600" b="1" i="1" dirty="0" err="1" smtClean="0"/>
              <a:t>Danlos</a:t>
            </a:r>
            <a:r>
              <a:rPr lang="cs-CZ" sz="1600" b="1" i="1" dirty="0" smtClean="0"/>
              <a:t> syndrome) je vzácné dědičné onemocnění pojivové tkáně způsobené porušenou tvorbou kolagenu, případně jiné složky pojivové tkáně. Jedná se o celou skupinu poruch, které se liší svou závažností od mírné až po život ohrožující. Toto onemocnění se vyskytuje v některé ze svých forem asi u jednoho člověka z 5000. Syndrom je pojmenován po dvou lékařích, kteří jej identifikovali na přelomu 20. století</a:t>
            </a:r>
            <a:r>
              <a:rPr lang="cs-CZ" sz="1600" b="1" i="1" dirty="0" smtClean="0"/>
              <a:t>.  </a:t>
            </a:r>
            <a:r>
              <a:rPr lang="cs-CZ" sz="1600" b="1" i="1" dirty="0" smtClean="0">
                <a:solidFill>
                  <a:srgbClr val="FF0000"/>
                </a:solidFill>
              </a:rPr>
              <a:t>Genetika nejasná.</a:t>
            </a:r>
            <a:endParaRPr lang="cs-CZ" sz="1600" b="1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Ehlersův</a:t>
            </a:r>
            <a:r>
              <a:rPr lang="cs-CZ" sz="2000" b="1" u="sng" dirty="0" smtClean="0">
                <a:solidFill>
                  <a:srgbClr val="FF0000"/>
                </a:solidFill>
              </a:rPr>
              <a:t>-</a:t>
            </a:r>
            <a:r>
              <a:rPr lang="cs-CZ" sz="2000" b="1" u="sng" dirty="0" err="1" smtClean="0">
                <a:solidFill>
                  <a:srgbClr val="FF0000"/>
                </a:solidFill>
              </a:rPr>
              <a:t>Danlosův</a:t>
            </a:r>
            <a:r>
              <a:rPr lang="cs-CZ" sz="2000" b="1" u="sng" dirty="0" smtClean="0">
                <a:solidFill>
                  <a:srgbClr val="FF0000"/>
                </a:solidFill>
              </a:rPr>
              <a:t> syndrom 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17410" name="Picture 2" descr="http://www.priznaky-projevy.cz/images/priznaky_projevy/ehlersuv-danlosuv-syndrom-obrazek-fotografie-kuze-klouby-oci.jpg"/>
          <p:cNvPicPr>
            <a:picLocks noChangeAspect="1" noChangeArrowheads="1"/>
          </p:cNvPicPr>
          <p:nvPr/>
        </p:nvPicPr>
        <p:blipFill>
          <a:blip r:embed="rId3"/>
          <a:srcRect b="9640"/>
          <a:stretch>
            <a:fillRect/>
          </a:stretch>
        </p:blipFill>
        <p:spPr bwMode="auto">
          <a:xfrm>
            <a:off x="4000496" y="3273134"/>
            <a:ext cx="5001192" cy="3584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priznaky-projevy.cz/images/priznaky_projevy/tourettuv-syndrom-touretteuv-syndrom-priznaky-projevy-symp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643068"/>
            <a:ext cx="4714876" cy="4714876"/>
          </a:xfrm>
          <a:prstGeom prst="rect">
            <a:avLst/>
          </a:prstGeom>
          <a:noFill/>
        </p:spPr>
      </p:pic>
      <p:sp>
        <p:nvSpPr>
          <p:cNvPr id="2" name="Obdélník 1"/>
          <p:cNvSpPr/>
          <p:nvPr/>
        </p:nvSpPr>
        <p:spPr>
          <a:xfrm>
            <a:off x="4572000" y="500042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 dirty="0" err="1" smtClean="0"/>
              <a:t>Tourettův</a:t>
            </a:r>
            <a:r>
              <a:rPr lang="cs-CZ" b="1" i="1" dirty="0" smtClean="0"/>
              <a:t> syndrom (čteme jako „</a:t>
            </a:r>
            <a:r>
              <a:rPr lang="cs-CZ" b="1" i="1" dirty="0" err="1" smtClean="0"/>
              <a:t>turetův</a:t>
            </a:r>
            <a:r>
              <a:rPr lang="cs-CZ" b="1" i="1" dirty="0" smtClean="0"/>
              <a:t>“) je neurologicko-psychiatrické dědičné onemocnění, projevující se </a:t>
            </a:r>
            <a:r>
              <a:rPr lang="cs-CZ" b="1" i="1" dirty="0" smtClean="0">
                <a:solidFill>
                  <a:srgbClr val="FF0000"/>
                </a:solidFill>
              </a:rPr>
              <a:t>stereotypními motorickými či vokálními tiky</a:t>
            </a:r>
            <a:r>
              <a:rPr lang="cs-CZ" b="1" i="1" dirty="0" smtClean="0"/>
              <a:t>. Obecně se má za to, že tato nemoc je dána vrozeným postižením bazálních ganglií, tedy mozkových jader přítomných v obou hemisférách. </a:t>
            </a:r>
            <a:r>
              <a:rPr lang="cs-CZ" b="1" i="1" dirty="0" err="1" smtClean="0"/>
              <a:t>Touretteovým</a:t>
            </a:r>
            <a:r>
              <a:rPr lang="cs-CZ" b="1" i="1" dirty="0" smtClean="0"/>
              <a:t> syndromem trpí v průměru 50 lidí z každých 100.000</a:t>
            </a:r>
            <a:r>
              <a:rPr lang="cs-CZ" b="1" i="1" dirty="0" smtClean="0"/>
              <a:t>.</a:t>
            </a:r>
          </a:p>
          <a:p>
            <a:endParaRPr lang="cs-CZ" b="1" i="1" dirty="0" smtClean="0">
              <a:solidFill>
                <a:srgbClr val="FF0000"/>
              </a:solidFill>
            </a:endParaRPr>
          </a:p>
          <a:p>
            <a:r>
              <a:rPr lang="cs-CZ" sz="2000" b="1" i="1" dirty="0" err="1" smtClean="0">
                <a:solidFill>
                  <a:srgbClr val="FF0000"/>
                </a:solidFill>
              </a:rPr>
              <a:t>Monosomie</a:t>
            </a:r>
            <a:r>
              <a:rPr lang="cs-CZ" sz="2000" b="1" i="1" dirty="0" smtClean="0">
                <a:solidFill>
                  <a:srgbClr val="FF0000"/>
                </a:solidFill>
              </a:rPr>
              <a:t> X</a:t>
            </a:r>
            <a:endParaRPr lang="cs-CZ" sz="2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Tourettův</a:t>
            </a:r>
            <a:r>
              <a:rPr lang="cs-CZ" sz="2000" b="1" u="sng" dirty="0" smtClean="0">
                <a:solidFill>
                  <a:srgbClr val="FF0000"/>
                </a:solidFill>
              </a:rPr>
              <a:t> syndrom </a:t>
            </a:r>
            <a:endParaRPr lang="cs-CZ" sz="2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428992" y="642918"/>
            <a:ext cx="57150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smtClean="0"/>
              <a:t>Downův syndrom patří mezi nejznámější a nejtypičtější syndromy způsobené genetickou poruchou.  Lidé s Downovým syndromem mají typický mongoloidní vzhled, je u nich zpomalen duševní vývoj a jejich inteligenční kvocient je nižší, přesto však tito pacienti bývají velice přátelští a veselí. Z cytogenetického hlediska je tento syndrom způsoben prostou </a:t>
            </a:r>
            <a:r>
              <a:rPr lang="cs-CZ" b="1" i="1" dirty="0" err="1" smtClean="0">
                <a:solidFill>
                  <a:srgbClr val="FF0000"/>
                </a:solidFill>
              </a:rPr>
              <a:t>trisomií</a:t>
            </a:r>
            <a:r>
              <a:rPr lang="cs-CZ" b="1" i="1" dirty="0" smtClean="0">
                <a:solidFill>
                  <a:srgbClr val="FF0000"/>
                </a:solidFill>
              </a:rPr>
              <a:t> 21. </a:t>
            </a:r>
            <a:r>
              <a:rPr lang="cs-CZ" b="1" i="1" dirty="0" smtClean="0"/>
              <a:t>chromozomu, kdy se místo dvou chromozomů vytvoří chromozomy tři.</a:t>
            </a:r>
            <a:endParaRPr lang="cs-CZ" dirty="0"/>
          </a:p>
        </p:txBody>
      </p:sp>
      <p:pic>
        <p:nvPicPr>
          <p:cNvPr id="23554" name="Picture 2" descr="http://www.priznaky-projevy.cz/images/priznaky_projevy/downuv-syndrom-oblicej-ruce-nohy-krk-organy-plodno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4803"/>
            <a:ext cx="7929586" cy="3653198"/>
          </a:xfrm>
          <a:prstGeom prst="rect">
            <a:avLst/>
          </a:prstGeom>
          <a:noFill/>
        </p:spPr>
      </p:pic>
      <p:sp>
        <p:nvSpPr>
          <p:cNvPr id="4" name="Obdélník 3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smtClean="0">
                <a:solidFill>
                  <a:srgbClr val="FF0000"/>
                </a:solidFill>
              </a:rPr>
              <a:t>Downův syndrom </a:t>
            </a:r>
            <a:endParaRPr lang="cs-CZ" sz="2000" u="sng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143488" y="571480"/>
            <a:ext cx="4000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i="1" dirty="0" err="1" smtClean="0"/>
              <a:t>Rettův</a:t>
            </a:r>
            <a:r>
              <a:rPr lang="cs-CZ" b="1" i="1" dirty="0" smtClean="0"/>
              <a:t> syndrom je </a:t>
            </a:r>
            <a:r>
              <a:rPr lang="cs-CZ" b="1" i="1" dirty="0" err="1" smtClean="0"/>
              <a:t>neurogenetické</a:t>
            </a:r>
            <a:r>
              <a:rPr lang="cs-CZ" b="1" i="1" dirty="0" smtClean="0"/>
              <a:t> onemocnění projevující se téměř výhradně u pacientek ženského pohlaví, protože chlapci s touto chorobou mají již během těhotenství tak závažné příznaky, že buď dojde k potratu, nebo přežijí jen několik dnů či měsíců</a:t>
            </a:r>
            <a:r>
              <a:rPr lang="cs-CZ" b="1" i="1" dirty="0" smtClean="0"/>
              <a:t>.</a:t>
            </a:r>
          </a:p>
          <a:p>
            <a:r>
              <a:rPr lang="cs-CZ" b="1" i="1" dirty="0" smtClean="0">
                <a:solidFill>
                  <a:srgbClr val="FF0000"/>
                </a:solidFill>
              </a:rPr>
              <a:t>Pohlavně vázané na X  chromozom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Rettův</a:t>
            </a:r>
            <a:r>
              <a:rPr lang="cs-CZ" sz="2000" b="1" u="sng" dirty="0" smtClean="0">
                <a:solidFill>
                  <a:srgbClr val="FF0000"/>
                </a:solidFill>
              </a:rPr>
              <a:t> syndrom </a:t>
            </a:r>
            <a:endParaRPr lang="cs-CZ" sz="2000" u="sng" dirty="0">
              <a:solidFill>
                <a:srgbClr val="FF0000"/>
              </a:solidFill>
            </a:endParaRPr>
          </a:p>
        </p:txBody>
      </p:sp>
      <p:pic>
        <p:nvPicPr>
          <p:cNvPr id="22532" name="Picture 4" descr="http://www.priznaky-projevy.cz/images/priznaky_projevy/rettuv-syndrom-priznaky-projevy-symptomy-mnuti-ruko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33807" y="2857496"/>
            <a:ext cx="5238787" cy="3929090"/>
          </a:xfrm>
          <a:prstGeom prst="rect">
            <a:avLst/>
          </a:prstGeom>
          <a:noFill/>
        </p:spPr>
      </p:pic>
      <p:pic>
        <p:nvPicPr>
          <p:cNvPr id="22530" name="Picture 2" descr="http://www.priznaky-projevy.cz/images/priznaky_projevy/jak-se-projevuje-rettuv-syndrom-priznaky-projevy-symptom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785794"/>
            <a:ext cx="4387175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4572000" y="571480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i="1" dirty="0" smtClean="0"/>
              <a:t>Cystická fibróza je dědičné (genetické) onemocnění s výskytem 1:3000 živě narozených dětí, které se projevuje chronickým postižením dýchacích cest a plic, nedostatečnou sekrecí slinivky břišní, vysokým obsahem solí v potu a sterilitou 98% mužů.  Podstatou onemocnění je změnění fyzikálně-chemických vlastností hlenu na povrchu sliznic. Vazký hlen narušuje normální funkci orgánu a je příčinou většiny klinických příznaků.</a:t>
            </a:r>
          </a:p>
          <a:p>
            <a:endParaRPr lang="cs-CZ" b="1" i="1" dirty="0" smtClean="0"/>
          </a:p>
          <a:p>
            <a:r>
              <a:rPr lang="cs-CZ" b="1" i="1" dirty="0" smtClean="0">
                <a:solidFill>
                  <a:srgbClr val="FF0000"/>
                </a:solidFill>
              </a:rPr>
              <a:t>Slané </a:t>
            </a:r>
            <a:r>
              <a:rPr lang="cs-CZ" b="1" i="1" dirty="0" smtClean="0">
                <a:solidFill>
                  <a:srgbClr val="FF0000"/>
                </a:solidFill>
              </a:rPr>
              <a:t>děti</a:t>
            </a:r>
          </a:p>
          <a:p>
            <a:endParaRPr lang="cs-CZ" b="1" i="1" dirty="0" smtClean="0">
              <a:solidFill>
                <a:srgbClr val="FF0000"/>
              </a:solidFill>
            </a:endParaRPr>
          </a:p>
          <a:p>
            <a:r>
              <a:rPr lang="cs-CZ" b="1" i="1" dirty="0" err="1" smtClean="0">
                <a:solidFill>
                  <a:srgbClr val="FF0000"/>
                </a:solidFill>
              </a:rPr>
              <a:t>Autosomálně</a:t>
            </a:r>
            <a:r>
              <a:rPr lang="cs-CZ" b="1" i="1" dirty="0" smtClean="0">
                <a:solidFill>
                  <a:srgbClr val="FF0000"/>
                </a:solidFill>
              </a:rPr>
              <a:t> recesivní.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0" y="0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u="sng" dirty="0" err="1" smtClean="0">
                <a:solidFill>
                  <a:srgbClr val="FF0000"/>
                </a:solidFill>
              </a:rPr>
              <a:t>Mukoviscidóza</a:t>
            </a:r>
            <a:r>
              <a:rPr lang="cs-CZ" sz="2000" b="1" u="sng" dirty="0" smtClean="0">
                <a:solidFill>
                  <a:srgbClr val="FF0000"/>
                </a:solidFill>
              </a:rPr>
              <a:t>, cystická fibróza</a:t>
            </a:r>
            <a:endParaRPr lang="cs-CZ" sz="2000" b="1" u="sng" dirty="0">
              <a:solidFill>
                <a:srgbClr val="FF0000"/>
              </a:solidFill>
            </a:endParaRPr>
          </a:p>
        </p:txBody>
      </p:sp>
      <p:pic>
        <p:nvPicPr>
          <p:cNvPr id="21506" name="Picture 2" descr="http://www.priznaky-projevy.cz/images/priznaky_projevy/jak-se-projevuje-cysticka-fibroza-priznaky-projevy-sympto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732" y="714356"/>
            <a:ext cx="4000496" cy="60116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2037</Words>
  <PresentationFormat>Předvádění na obrazovce (4:3)</PresentationFormat>
  <Paragraphs>240</Paragraphs>
  <Slides>34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34</vt:i4>
      </vt:variant>
    </vt:vector>
  </HeadingPairs>
  <TitlesOfParts>
    <vt:vector size="36" baseType="lpstr">
      <vt:lpstr>Motiv sady Office</vt:lpstr>
      <vt:lpstr>Prezentace aplikace Microsoft Office PowerPoint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cp:lastModifiedBy>Václav Řehout</cp:lastModifiedBy>
  <cp:revision>106</cp:revision>
  <dcterms:modified xsi:type="dcterms:W3CDTF">2016-05-03T09:38:34Z</dcterms:modified>
</cp:coreProperties>
</file>